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60" r:id="rId3"/>
    <p:sldId id="257" r:id="rId4"/>
    <p:sldId id="274" r:id="rId5"/>
    <p:sldId id="271" r:id="rId6"/>
    <p:sldId id="265" r:id="rId7"/>
    <p:sldId id="273" r:id="rId8"/>
    <p:sldId id="293" r:id="rId9"/>
    <p:sldId id="258" r:id="rId10"/>
    <p:sldId id="259" r:id="rId11"/>
    <p:sldId id="280" r:id="rId12"/>
    <p:sldId id="267" r:id="rId13"/>
    <p:sldId id="281" r:id="rId14"/>
    <p:sldId id="294" r:id="rId15"/>
    <p:sldId id="295" r:id="rId16"/>
    <p:sldId id="296" r:id="rId17"/>
    <p:sldId id="297" r:id="rId18"/>
    <p:sldId id="298" r:id="rId19"/>
    <p:sldId id="299" r:id="rId20"/>
    <p:sldId id="284" r:id="rId21"/>
    <p:sldId id="285" r:id="rId22"/>
    <p:sldId id="282" r:id="rId23"/>
    <p:sldId id="283" r:id="rId24"/>
    <p:sldId id="275" r:id="rId25"/>
    <p:sldId id="290" r:id="rId26"/>
    <p:sldId id="291" r:id="rId27"/>
    <p:sldId id="272" r:id="rId28"/>
    <p:sldId id="292" r:id="rId29"/>
    <p:sldId id="268" r:id="rId30"/>
    <p:sldId id="264" r:id="rId31"/>
    <p:sldId id="261" r:id="rId32"/>
    <p:sldId id="266"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Default Section" id="{F281B9C7-B7DC-4CAE-9929-AA99B632B682}">
          <p14:sldIdLst>
            <p14:sldId id="256"/>
            <p14:sldId id="260"/>
            <p14:sldId id="257"/>
            <p14:sldId id="265"/>
            <p14:sldId id="273"/>
            <p14:sldId id="274"/>
            <p14:sldId id="258"/>
            <p14:sldId id="259"/>
            <p14:sldId id="280"/>
            <p14:sldId id="267"/>
            <p14:sldId id="281"/>
            <p14:sldId id="282"/>
            <p14:sldId id="283"/>
            <p14:sldId id="284"/>
            <p14:sldId id="285"/>
            <p14:sldId id="286"/>
            <p14:sldId id="287"/>
            <p14:sldId id="288"/>
            <p14:sldId id="289"/>
            <p14:sldId id="290"/>
            <p14:sldId id="275"/>
            <p14:sldId id="271"/>
            <p14:sldId id="269"/>
            <p14:sldId id="279"/>
            <p14:sldId id="291"/>
            <p14:sldId id="272"/>
            <p14:sldId id="292"/>
            <p14:sldId id="268"/>
            <p14:sldId id="264"/>
            <p14:sldId id="261"/>
            <p14:sldId id="266"/>
          </p14:sldIdLst>
        </p14:section>
      </p14:sectionLst>
    </p:ex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4995" autoAdjust="0"/>
    <p:restoredTop sz="95314" autoAdjust="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F6F0279-6244-4FD6-B705-48FABFBFDD19}" type="datetimeFigureOut">
              <a:rPr lang="en-US" smtClean="0"/>
              <a:pPr/>
              <a:t>5/30/2022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EAA2B50-D549-46E3-A321-D645AE2BA618}"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D8D0623-28B1-43CB-6539-3A51519A34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46B29D39-7D08-986F-0C50-3672B2C7DB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A72D92D0-4BDA-93CF-DF9A-C123DE474785}"/>
              </a:ext>
            </a:extLst>
          </p:cNvPr>
          <p:cNvSpPr>
            <a:spLocks noGrp="1"/>
          </p:cNvSpPr>
          <p:nvPr>
            <p:ph type="dt" sz="half" idx="10"/>
          </p:nvPr>
        </p:nvSpPr>
        <p:spPr/>
        <p:txBody>
          <a:bodyPr/>
          <a:lstStyle/>
          <a:p>
            <a:fld id="{C8AE6288-6350-4CC6-AC80-30C17BA3AD65}" type="datetime1">
              <a:rPr lang="en-IN" smtClean="0"/>
              <a:pPr/>
              <a:t>30-05-2022</a:t>
            </a:fld>
            <a:endParaRPr lang="en-IN"/>
          </a:p>
        </p:txBody>
      </p:sp>
      <p:sp>
        <p:nvSpPr>
          <p:cNvPr id="5" name="Footer Placeholder 4">
            <a:extLst>
              <a:ext uri="{FF2B5EF4-FFF2-40B4-BE49-F238E27FC236}">
                <a16:creationId xmlns:a16="http://schemas.microsoft.com/office/drawing/2014/main" xmlns="" id="{FF2828CF-BE7A-2A54-854F-AAA3DCDC2822}"/>
              </a:ext>
            </a:extLst>
          </p:cNvPr>
          <p:cNvSpPr>
            <a:spLocks noGrp="1"/>
          </p:cNvSpPr>
          <p:nvPr>
            <p:ph type="ftr" sz="quarter" idx="11"/>
          </p:nvPr>
        </p:nvSpPr>
        <p:spPr/>
        <p:txBody>
          <a:bodyPr/>
          <a:lstStyle/>
          <a:p>
            <a:r>
              <a:rPr lang="en-US" smtClean="0"/>
              <a:t>Dhole Patil College of Engineering</a:t>
            </a:r>
            <a:endParaRPr lang="en-IN"/>
          </a:p>
        </p:txBody>
      </p:sp>
      <p:sp>
        <p:nvSpPr>
          <p:cNvPr id="6" name="Slide Number Placeholder 5">
            <a:extLst>
              <a:ext uri="{FF2B5EF4-FFF2-40B4-BE49-F238E27FC236}">
                <a16:creationId xmlns:a16="http://schemas.microsoft.com/office/drawing/2014/main" xmlns="" id="{6FABD7E1-F4AA-BA64-E970-BBDE90689F3B}"/>
              </a:ext>
            </a:extLst>
          </p:cNvPr>
          <p:cNvSpPr>
            <a:spLocks noGrp="1"/>
          </p:cNvSpPr>
          <p:nvPr>
            <p:ph type="sldNum" sz="quarter" idx="12"/>
          </p:nvPr>
        </p:nvSpPr>
        <p:spPr/>
        <p:txBody>
          <a:body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35166953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29A6A2-64AB-3915-A193-67639594B57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3D7E3176-9AEE-0725-4706-3E1F3B13DF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5BD9A221-AB13-4425-9D1F-0E0656C02E9E}"/>
              </a:ext>
            </a:extLst>
          </p:cNvPr>
          <p:cNvSpPr>
            <a:spLocks noGrp="1"/>
          </p:cNvSpPr>
          <p:nvPr>
            <p:ph type="dt" sz="half" idx="10"/>
          </p:nvPr>
        </p:nvSpPr>
        <p:spPr/>
        <p:txBody>
          <a:bodyPr/>
          <a:lstStyle/>
          <a:p>
            <a:fld id="{632C976E-9F87-4B84-ABB9-744D64FCB97B}" type="datetime1">
              <a:rPr lang="en-IN" smtClean="0"/>
              <a:pPr/>
              <a:t>30-05-2022</a:t>
            </a:fld>
            <a:endParaRPr lang="en-IN"/>
          </a:p>
        </p:txBody>
      </p:sp>
      <p:sp>
        <p:nvSpPr>
          <p:cNvPr id="5" name="Footer Placeholder 4">
            <a:extLst>
              <a:ext uri="{FF2B5EF4-FFF2-40B4-BE49-F238E27FC236}">
                <a16:creationId xmlns:a16="http://schemas.microsoft.com/office/drawing/2014/main" xmlns="" id="{19C43965-E98D-A821-7C3D-5EEC2DA9872B}"/>
              </a:ext>
            </a:extLst>
          </p:cNvPr>
          <p:cNvSpPr>
            <a:spLocks noGrp="1"/>
          </p:cNvSpPr>
          <p:nvPr>
            <p:ph type="ftr" sz="quarter" idx="11"/>
          </p:nvPr>
        </p:nvSpPr>
        <p:spPr/>
        <p:txBody>
          <a:bodyPr/>
          <a:lstStyle/>
          <a:p>
            <a:r>
              <a:rPr lang="en-US" smtClean="0"/>
              <a:t>Dhole Patil College of Engineering</a:t>
            </a:r>
            <a:endParaRPr lang="en-IN"/>
          </a:p>
        </p:txBody>
      </p:sp>
      <p:sp>
        <p:nvSpPr>
          <p:cNvPr id="6" name="Slide Number Placeholder 5">
            <a:extLst>
              <a:ext uri="{FF2B5EF4-FFF2-40B4-BE49-F238E27FC236}">
                <a16:creationId xmlns:a16="http://schemas.microsoft.com/office/drawing/2014/main" xmlns="" id="{77FFB08B-A6B5-1B56-339F-0BE7E6220477}"/>
              </a:ext>
            </a:extLst>
          </p:cNvPr>
          <p:cNvSpPr>
            <a:spLocks noGrp="1"/>
          </p:cNvSpPr>
          <p:nvPr>
            <p:ph type="sldNum" sz="quarter" idx="12"/>
          </p:nvPr>
        </p:nvSpPr>
        <p:spPr/>
        <p:txBody>
          <a:body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4187143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C0FB93C3-DDE2-1BD9-64A6-9071DDE9821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674FAA52-4A46-36CE-DBAB-136C0B3FB5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D4DE369B-CFE8-9AD1-43E2-727B1161CA89}"/>
              </a:ext>
            </a:extLst>
          </p:cNvPr>
          <p:cNvSpPr>
            <a:spLocks noGrp="1"/>
          </p:cNvSpPr>
          <p:nvPr>
            <p:ph type="dt" sz="half" idx="10"/>
          </p:nvPr>
        </p:nvSpPr>
        <p:spPr/>
        <p:txBody>
          <a:bodyPr/>
          <a:lstStyle/>
          <a:p>
            <a:fld id="{0717491A-ECC8-42FB-80E9-5BFBBC505E46}" type="datetime1">
              <a:rPr lang="en-IN" smtClean="0"/>
              <a:pPr/>
              <a:t>30-05-2022</a:t>
            </a:fld>
            <a:endParaRPr lang="en-IN"/>
          </a:p>
        </p:txBody>
      </p:sp>
      <p:sp>
        <p:nvSpPr>
          <p:cNvPr id="5" name="Footer Placeholder 4">
            <a:extLst>
              <a:ext uri="{FF2B5EF4-FFF2-40B4-BE49-F238E27FC236}">
                <a16:creationId xmlns:a16="http://schemas.microsoft.com/office/drawing/2014/main" xmlns="" id="{2CE44089-1023-5FD2-34A4-F047293A9B25}"/>
              </a:ext>
            </a:extLst>
          </p:cNvPr>
          <p:cNvSpPr>
            <a:spLocks noGrp="1"/>
          </p:cNvSpPr>
          <p:nvPr>
            <p:ph type="ftr" sz="quarter" idx="11"/>
          </p:nvPr>
        </p:nvSpPr>
        <p:spPr/>
        <p:txBody>
          <a:bodyPr/>
          <a:lstStyle/>
          <a:p>
            <a:r>
              <a:rPr lang="en-US" smtClean="0"/>
              <a:t>Dhole Patil College of Engineering</a:t>
            </a:r>
            <a:endParaRPr lang="en-IN"/>
          </a:p>
        </p:txBody>
      </p:sp>
      <p:sp>
        <p:nvSpPr>
          <p:cNvPr id="6" name="Slide Number Placeholder 5">
            <a:extLst>
              <a:ext uri="{FF2B5EF4-FFF2-40B4-BE49-F238E27FC236}">
                <a16:creationId xmlns:a16="http://schemas.microsoft.com/office/drawing/2014/main" xmlns="" id="{AFE33EC1-9F18-4259-510C-FE3A4C528742}"/>
              </a:ext>
            </a:extLst>
          </p:cNvPr>
          <p:cNvSpPr>
            <a:spLocks noGrp="1"/>
          </p:cNvSpPr>
          <p:nvPr>
            <p:ph type="sldNum" sz="quarter" idx="12"/>
          </p:nvPr>
        </p:nvSpPr>
        <p:spPr/>
        <p:txBody>
          <a:body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409625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462B686-00A5-2F9A-14B4-73699D0B44A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B2B2BA1E-0AEF-2525-CB52-5C8BD8F0CB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EEA64EDB-A61E-7AEC-36F3-A2F259CD7406}"/>
              </a:ext>
            </a:extLst>
          </p:cNvPr>
          <p:cNvSpPr>
            <a:spLocks noGrp="1"/>
          </p:cNvSpPr>
          <p:nvPr>
            <p:ph type="dt" sz="half" idx="10"/>
          </p:nvPr>
        </p:nvSpPr>
        <p:spPr/>
        <p:txBody>
          <a:bodyPr/>
          <a:lstStyle/>
          <a:p>
            <a:fld id="{3C0A2EE0-0CEA-47ED-8AC9-324115BF49A4}" type="datetime1">
              <a:rPr lang="en-IN" smtClean="0"/>
              <a:pPr/>
              <a:t>30-05-2022</a:t>
            </a:fld>
            <a:endParaRPr lang="en-IN"/>
          </a:p>
        </p:txBody>
      </p:sp>
      <p:sp>
        <p:nvSpPr>
          <p:cNvPr id="5" name="Footer Placeholder 4">
            <a:extLst>
              <a:ext uri="{FF2B5EF4-FFF2-40B4-BE49-F238E27FC236}">
                <a16:creationId xmlns:a16="http://schemas.microsoft.com/office/drawing/2014/main" xmlns="" id="{73F7C987-43C5-4558-6A1E-7392DFE922CA}"/>
              </a:ext>
            </a:extLst>
          </p:cNvPr>
          <p:cNvSpPr>
            <a:spLocks noGrp="1"/>
          </p:cNvSpPr>
          <p:nvPr>
            <p:ph type="ftr" sz="quarter" idx="11"/>
          </p:nvPr>
        </p:nvSpPr>
        <p:spPr/>
        <p:txBody>
          <a:bodyPr/>
          <a:lstStyle/>
          <a:p>
            <a:r>
              <a:rPr lang="en-US" smtClean="0"/>
              <a:t>Dhole Patil College of Engineering</a:t>
            </a:r>
            <a:endParaRPr lang="en-IN"/>
          </a:p>
        </p:txBody>
      </p:sp>
      <p:sp>
        <p:nvSpPr>
          <p:cNvPr id="6" name="Slide Number Placeholder 5">
            <a:extLst>
              <a:ext uri="{FF2B5EF4-FFF2-40B4-BE49-F238E27FC236}">
                <a16:creationId xmlns:a16="http://schemas.microsoft.com/office/drawing/2014/main" xmlns="" id="{8CD88580-9EC8-5486-BAAC-AC58CA065F43}"/>
              </a:ext>
            </a:extLst>
          </p:cNvPr>
          <p:cNvSpPr>
            <a:spLocks noGrp="1"/>
          </p:cNvSpPr>
          <p:nvPr>
            <p:ph type="sldNum" sz="quarter" idx="12"/>
          </p:nvPr>
        </p:nvSpPr>
        <p:spPr/>
        <p:txBody>
          <a:body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796231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2B54A0-0630-3B59-4AF9-7BFE520F94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0918B8D8-7F08-8181-D215-A4F5910F2B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3D2BE82B-24EB-41DE-BD68-E4CA7DC66615}"/>
              </a:ext>
            </a:extLst>
          </p:cNvPr>
          <p:cNvSpPr>
            <a:spLocks noGrp="1"/>
          </p:cNvSpPr>
          <p:nvPr>
            <p:ph type="dt" sz="half" idx="10"/>
          </p:nvPr>
        </p:nvSpPr>
        <p:spPr/>
        <p:txBody>
          <a:bodyPr/>
          <a:lstStyle/>
          <a:p>
            <a:fld id="{6FE53D6B-B8D6-404C-A9E2-C6B4A4A3DAA7}" type="datetime1">
              <a:rPr lang="en-IN" smtClean="0"/>
              <a:pPr/>
              <a:t>30-05-2022</a:t>
            </a:fld>
            <a:endParaRPr lang="en-IN"/>
          </a:p>
        </p:txBody>
      </p:sp>
      <p:sp>
        <p:nvSpPr>
          <p:cNvPr id="5" name="Footer Placeholder 4">
            <a:extLst>
              <a:ext uri="{FF2B5EF4-FFF2-40B4-BE49-F238E27FC236}">
                <a16:creationId xmlns:a16="http://schemas.microsoft.com/office/drawing/2014/main" xmlns="" id="{E1056F0A-0760-7C8F-F49F-29C839723212}"/>
              </a:ext>
            </a:extLst>
          </p:cNvPr>
          <p:cNvSpPr>
            <a:spLocks noGrp="1"/>
          </p:cNvSpPr>
          <p:nvPr>
            <p:ph type="ftr" sz="quarter" idx="11"/>
          </p:nvPr>
        </p:nvSpPr>
        <p:spPr/>
        <p:txBody>
          <a:bodyPr/>
          <a:lstStyle/>
          <a:p>
            <a:r>
              <a:rPr lang="en-US" smtClean="0"/>
              <a:t>Dhole Patil College of Engineering</a:t>
            </a:r>
            <a:endParaRPr lang="en-IN"/>
          </a:p>
        </p:txBody>
      </p:sp>
      <p:sp>
        <p:nvSpPr>
          <p:cNvPr id="6" name="Slide Number Placeholder 5">
            <a:extLst>
              <a:ext uri="{FF2B5EF4-FFF2-40B4-BE49-F238E27FC236}">
                <a16:creationId xmlns:a16="http://schemas.microsoft.com/office/drawing/2014/main" xmlns="" id="{24F3D7AA-25B3-48FC-0C5A-6BE7D1F0A69D}"/>
              </a:ext>
            </a:extLst>
          </p:cNvPr>
          <p:cNvSpPr>
            <a:spLocks noGrp="1"/>
          </p:cNvSpPr>
          <p:nvPr>
            <p:ph type="sldNum" sz="quarter" idx="12"/>
          </p:nvPr>
        </p:nvSpPr>
        <p:spPr/>
        <p:txBody>
          <a:body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2822801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BE5B3EF-EE82-16CE-E353-4833FD2DD14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443E9B08-5D27-8D0D-977E-05DF1E25B5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D08467A5-5B7A-B2B3-0D89-D79C4199265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869D83AC-C819-6F10-6A28-CB92145170E5}"/>
              </a:ext>
            </a:extLst>
          </p:cNvPr>
          <p:cNvSpPr>
            <a:spLocks noGrp="1"/>
          </p:cNvSpPr>
          <p:nvPr>
            <p:ph type="dt" sz="half" idx="10"/>
          </p:nvPr>
        </p:nvSpPr>
        <p:spPr/>
        <p:txBody>
          <a:bodyPr/>
          <a:lstStyle/>
          <a:p>
            <a:fld id="{C1731E30-663D-43A6-B691-3505148E30DF}" type="datetime1">
              <a:rPr lang="en-IN" smtClean="0"/>
              <a:pPr/>
              <a:t>30-05-2022</a:t>
            </a:fld>
            <a:endParaRPr lang="en-IN"/>
          </a:p>
        </p:txBody>
      </p:sp>
      <p:sp>
        <p:nvSpPr>
          <p:cNvPr id="6" name="Footer Placeholder 5">
            <a:extLst>
              <a:ext uri="{FF2B5EF4-FFF2-40B4-BE49-F238E27FC236}">
                <a16:creationId xmlns:a16="http://schemas.microsoft.com/office/drawing/2014/main" xmlns="" id="{27AF350E-C550-AF94-583C-5BF3F38D5097}"/>
              </a:ext>
            </a:extLst>
          </p:cNvPr>
          <p:cNvSpPr>
            <a:spLocks noGrp="1"/>
          </p:cNvSpPr>
          <p:nvPr>
            <p:ph type="ftr" sz="quarter" idx="11"/>
          </p:nvPr>
        </p:nvSpPr>
        <p:spPr/>
        <p:txBody>
          <a:bodyPr/>
          <a:lstStyle/>
          <a:p>
            <a:r>
              <a:rPr lang="en-US" smtClean="0"/>
              <a:t>Dhole Patil College of Engineering</a:t>
            </a:r>
            <a:endParaRPr lang="en-IN"/>
          </a:p>
        </p:txBody>
      </p:sp>
      <p:sp>
        <p:nvSpPr>
          <p:cNvPr id="7" name="Slide Number Placeholder 6">
            <a:extLst>
              <a:ext uri="{FF2B5EF4-FFF2-40B4-BE49-F238E27FC236}">
                <a16:creationId xmlns:a16="http://schemas.microsoft.com/office/drawing/2014/main" xmlns="" id="{7D2CBBFC-74B8-8E85-C0A3-8A0B18FA0001}"/>
              </a:ext>
            </a:extLst>
          </p:cNvPr>
          <p:cNvSpPr>
            <a:spLocks noGrp="1"/>
          </p:cNvSpPr>
          <p:nvPr>
            <p:ph type="sldNum" sz="quarter" idx="12"/>
          </p:nvPr>
        </p:nvSpPr>
        <p:spPr/>
        <p:txBody>
          <a:body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3095175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8D4DCAB-9B71-0A85-BB82-D09C7392B1A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6F036B97-8230-E17E-765F-624E14CB92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EFE54A0A-6D40-1D78-27FB-F3CAA28A7C0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C92634F8-EBB4-AF3F-9567-378E9601FD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D69FEC08-0414-4264-2D2B-BC45215923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7177C80C-0232-2540-5D8E-92111A92A86C}"/>
              </a:ext>
            </a:extLst>
          </p:cNvPr>
          <p:cNvSpPr>
            <a:spLocks noGrp="1"/>
          </p:cNvSpPr>
          <p:nvPr>
            <p:ph type="dt" sz="half" idx="10"/>
          </p:nvPr>
        </p:nvSpPr>
        <p:spPr/>
        <p:txBody>
          <a:bodyPr/>
          <a:lstStyle/>
          <a:p>
            <a:fld id="{3C79C627-0D5C-4231-84B2-DCA6AA933B1F}" type="datetime1">
              <a:rPr lang="en-IN" smtClean="0"/>
              <a:pPr/>
              <a:t>30-05-2022</a:t>
            </a:fld>
            <a:endParaRPr lang="en-IN"/>
          </a:p>
        </p:txBody>
      </p:sp>
      <p:sp>
        <p:nvSpPr>
          <p:cNvPr id="8" name="Footer Placeholder 7">
            <a:extLst>
              <a:ext uri="{FF2B5EF4-FFF2-40B4-BE49-F238E27FC236}">
                <a16:creationId xmlns:a16="http://schemas.microsoft.com/office/drawing/2014/main" xmlns="" id="{D69B4933-4C03-21C9-8E19-C24CB1EA0174}"/>
              </a:ext>
            </a:extLst>
          </p:cNvPr>
          <p:cNvSpPr>
            <a:spLocks noGrp="1"/>
          </p:cNvSpPr>
          <p:nvPr>
            <p:ph type="ftr" sz="quarter" idx="11"/>
          </p:nvPr>
        </p:nvSpPr>
        <p:spPr/>
        <p:txBody>
          <a:bodyPr/>
          <a:lstStyle/>
          <a:p>
            <a:r>
              <a:rPr lang="en-US" smtClean="0"/>
              <a:t>Dhole Patil College of Engineering</a:t>
            </a:r>
            <a:endParaRPr lang="en-IN"/>
          </a:p>
        </p:txBody>
      </p:sp>
      <p:sp>
        <p:nvSpPr>
          <p:cNvPr id="9" name="Slide Number Placeholder 8">
            <a:extLst>
              <a:ext uri="{FF2B5EF4-FFF2-40B4-BE49-F238E27FC236}">
                <a16:creationId xmlns:a16="http://schemas.microsoft.com/office/drawing/2014/main" xmlns="" id="{EDA8DED6-9193-D2C0-5304-399D36A3FBC0}"/>
              </a:ext>
            </a:extLst>
          </p:cNvPr>
          <p:cNvSpPr>
            <a:spLocks noGrp="1"/>
          </p:cNvSpPr>
          <p:nvPr>
            <p:ph type="sldNum" sz="quarter" idx="12"/>
          </p:nvPr>
        </p:nvSpPr>
        <p:spPr/>
        <p:txBody>
          <a:body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3601958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612D1B3-3B3D-1332-4CA6-97E8307C7F3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6DCB46CF-1922-1EE6-A145-AFBF3344E0A5}"/>
              </a:ext>
            </a:extLst>
          </p:cNvPr>
          <p:cNvSpPr>
            <a:spLocks noGrp="1"/>
          </p:cNvSpPr>
          <p:nvPr>
            <p:ph type="dt" sz="half" idx="10"/>
          </p:nvPr>
        </p:nvSpPr>
        <p:spPr/>
        <p:txBody>
          <a:bodyPr/>
          <a:lstStyle/>
          <a:p>
            <a:fld id="{54EFF94A-23C5-4489-ACD1-1FB771146F97}" type="datetime1">
              <a:rPr lang="en-IN" smtClean="0"/>
              <a:pPr/>
              <a:t>30-05-2022</a:t>
            </a:fld>
            <a:endParaRPr lang="en-IN"/>
          </a:p>
        </p:txBody>
      </p:sp>
      <p:sp>
        <p:nvSpPr>
          <p:cNvPr id="4" name="Footer Placeholder 3">
            <a:extLst>
              <a:ext uri="{FF2B5EF4-FFF2-40B4-BE49-F238E27FC236}">
                <a16:creationId xmlns:a16="http://schemas.microsoft.com/office/drawing/2014/main" xmlns="" id="{B45209DE-B8D5-48B9-9DDE-DCE401C92727}"/>
              </a:ext>
            </a:extLst>
          </p:cNvPr>
          <p:cNvSpPr>
            <a:spLocks noGrp="1"/>
          </p:cNvSpPr>
          <p:nvPr>
            <p:ph type="ftr" sz="quarter" idx="11"/>
          </p:nvPr>
        </p:nvSpPr>
        <p:spPr/>
        <p:txBody>
          <a:bodyPr/>
          <a:lstStyle/>
          <a:p>
            <a:r>
              <a:rPr lang="en-US" smtClean="0"/>
              <a:t>Dhole Patil College of Engineering</a:t>
            </a:r>
            <a:endParaRPr lang="en-IN"/>
          </a:p>
        </p:txBody>
      </p:sp>
      <p:sp>
        <p:nvSpPr>
          <p:cNvPr id="5" name="Slide Number Placeholder 4">
            <a:extLst>
              <a:ext uri="{FF2B5EF4-FFF2-40B4-BE49-F238E27FC236}">
                <a16:creationId xmlns:a16="http://schemas.microsoft.com/office/drawing/2014/main" xmlns="" id="{7F494263-78DC-31B0-2EAC-BFF38586F02E}"/>
              </a:ext>
            </a:extLst>
          </p:cNvPr>
          <p:cNvSpPr>
            <a:spLocks noGrp="1"/>
          </p:cNvSpPr>
          <p:nvPr>
            <p:ph type="sldNum" sz="quarter" idx="12"/>
          </p:nvPr>
        </p:nvSpPr>
        <p:spPr/>
        <p:txBody>
          <a:body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391113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3DC0DB0-2197-924A-E235-84F05670A45C}"/>
              </a:ext>
            </a:extLst>
          </p:cNvPr>
          <p:cNvSpPr>
            <a:spLocks noGrp="1"/>
          </p:cNvSpPr>
          <p:nvPr>
            <p:ph type="dt" sz="half" idx="10"/>
          </p:nvPr>
        </p:nvSpPr>
        <p:spPr/>
        <p:txBody>
          <a:bodyPr/>
          <a:lstStyle/>
          <a:p>
            <a:fld id="{1C8C615C-A640-401C-8424-5DF61285721C}" type="datetime1">
              <a:rPr lang="en-IN" smtClean="0"/>
              <a:pPr/>
              <a:t>30-05-2022</a:t>
            </a:fld>
            <a:endParaRPr lang="en-IN"/>
          </a:p>
        </p:txBody>
      </p:sp>
      <p:sp>
        <p:nvSpPr>
          <p:cNvPr id="3" name="Footer Placeholder 2">
            <a:extLst>
              <a:ext uri="{FF2B5EF4-FFF2-40B4-BE49-F238E27FC236}">
                <a16:creationId xmlns:a16="http://schemas.microsoft.com/office/drawing/2014/main" xmlns="" id="{10283A6D-B246-9F5B-F6B2-473F85074EBA}"/>
              </a:ext>
            </a:extLst>
          </p:cNvPr>
          <p:cNvSpPr>
            <a:spLocks noGrp="1"/>
          </p:cNvSpPr>
          <p:nvPr>
            <p:ph type="ftr" sz="quarter" idx="11"/>
          </p:nvPr>
        </p:nvSpPr>
        <p:spPr/>
        <p:txBody>
          <a:bodyPr/>
          <a:lstStyle/>
          <a:p>
            <a:r>
              <a:rPr lang="en-US" smtClean="0"/>
              <a:t>Dhole Patil College of Engineering</a:t>
            </a:r>
            <a:endParaRPr lang="en-IN"/>
          </a:p>
        </p:txBody>
      </p:sp>
      <p:sp>
        <p:nvSpPr>
          <p:cNvPr id="4" name="Slide Number Placeholder 3">
            <a:extLst>
              <a:ext uri="{FF2B5EF4-FFF2-40B4-BE49-F238E27FC236}">
                <a16:creationId xmlns:a16="http://schemas.microsoft.com/office/drawing/2014/main" xmlns="" id="{8788FA02-9FA6-E3B2-9C73-1E5B3F8D4E07}"/>
              </a:ext>
            </a:extLst>
          </p:cNvPr>
          <p:cNvSpPr>
            <a:spLocks noGrp="1"/>
          </p:cNvSpPr>
          <p:nvPr>
            <p:ph type="sldNum" sz="quarter" idx="12"/>
          </p:nvPr>
        </p:nvSpPr>
        <p:spPr/>
        <p:txBody>
          <a:body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3513397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24FFAB1-9123-B371-21B4-FE0D25ED8B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723DD083-D4CB-38B7-E6CC-5D365F929F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075CF0C0-295D-088F-6187-7CA6B127FE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B319556F-727E-8D82-C1B4-EE40666D10D0}"/>
              </a:ext>
            </a:extLst>
          </p:cNvPr>
          <p:cNvSpPr>
            <a:spLocks noGrp="1"/>
          </p:cNvSpPr>
          <p:nvPr>
            <p:ph type="dt" sz="half" idx="10"/>
          </p:nvPr>
        </p:nvSpPr>
        <p:spPr/>
        <p:txBody>
          <a:bodyPr/>
          <a:lstStyle/>
          <a:p>
            <a:fld id="{1F38F5D9-41D7-4CED-BDA1-BE9F90585BC7}" type="datetime1">
              <a:rPr lang="en-IN" smtClean="0"/>
              <a:pPr/>
              <a:t>30-05-2022</a:t>
            </a:fld>
            <a:endParaRPr lang="en-IN"/>
          </a:p>
        </p:txBody>
      </p:sp>
      <p:sp>
        <p:nvSpPr>
          <p:cNvPr id="6" name="Footer Placeholder 5">
            <a:extLst>
              <a:ext uri="{FF2B5EF4-FFF2-40B4-BE49-F238E27FC236}">
                <a16:creationId xmlns:a16="http://schemas.microsoft.com/office/drawing/2014/main" xmlns="" id="{0E2839B9-C1A9-B43C-BA0C-1282C3339076}"/>
              </a:ext>
            </a:extLst>
          </p:cNvPr>
          <p:cNvSpPr>
            <a:spLocks noGrp="1"/>
          </p:cNvSpPr>
          <p:nvPr>
            <p:ph type="ftr" sz="quarter" idx="11"/>
          </p:nvPr>
        </p:nvSpPr>
        <p:spPr/>
        <p:txBody>
          <a:bodyPr/>
          <a:lstStyle/>
          <a:p>
            <a:r>
              <a:rPr lang="en-US" smtClean="0"/>
              <a:t>Dhole Patil College of Engineering</a:t>
            </a:r>
            <a:endParaRPr lang="en-IN"/>
          </a:p>
        </p:txBody>
      </p:sp>
      <p:sp>
        <p:nvSpPr>
          <p:cNvPr id="7" name="Slide Number Placeholder 6">
            <a:extLst>
              <a:ext uri="{FF2B5EF4-FFF2-40B4-BE49-F238E27FC236}">
                <a16:creationId xmlns:a16="http://schemas.microsoft.com/office/drawing/2014/main" xmlns="" id="{9F503375-8EDB-E172-1CD5-EE9E181DC469}"/>
              </a:ext>
            </a:extLst>
          </p:cNvPr>
          <p:cNvSpPr>
            <a:spLocks noGrp="1"/>
          </p:cNvSpPr>
          <p:nvPr>
            <p:ph type="sldNum" sz="quarter" idx="12"/>
          </p:nvPr>
        </p:nvSpPr>
        <p:spPr/>
        <p:txBody>
          <a:body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8474365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EB5DCB0-3977-8AD1-E063-83ED3245F2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DCDFF035-A791-5118-2F28-690535A60E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3D2B1485-5538-34E3-0DB4-3D5419929A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69E754FE-13FA-02D5-2D79-04A97E00B793}"/>
              </a:ext>
            </a:extLst>
          </p:cNvPr>
          <p:cNvSpPr>
            <a:spLocks noGrp="1"/>
          </p:cNvSpPr>
          <p:nvPr>
            <p:ph type="dt" sz="half" idx="10"/>
          </p:nvPr>
        </p:nvSpPr>
        <p:spPr/>
        <p:txBody>
          <a:bodyPr/>
          <a:lstStyle/>
          <a:p>
            <a:fld id="{29FD1A3A-ADAC-48BC-8653-FC5A3C17AEF6}" type="datetime1">
              <a:rPr lang="en-IN" smtClean="0"/>
              <a:pPr/>
              <a:t>30-05-2022</a:t>
            </a:fld>
            <a:endParaRPr lang="en-IN"/>
          </a:p>
        </p:txBody>
      </p:sp>
      <p:sp>
        <p:nvSpPr>
          <p:cNvPr id="6" name="Footer Placeholder 5">
            <a:extLst>
              <a:ext uri="{FF2B5EF4-FFF2-40B4-BE49-F238E27FC236}">
                <a16:creationId xmlns:a16="http://schemas.microsoft.com/office/drawing/2014/main" xmlns="" id="{B192DC5E-1017-5F77-6450-9472D5612479}"/>
              </a:ext>
            </a:extLst>
          </p:cNvPr>
          <p:cNvSpPr>
            <a:spLocks noGrp="1"/>
          </p:cNvSpPr>
          <p:nvPr>
            <p:ph type="ftr" sz="quarter" idx="11"/>
          </p:nvPr>
        </p:nvSpPr>
        <p:spPr/>
        <p:txBody>
          <a:bodyPr/>
          <a:lstStyle/>
          <a:p>
            <a:r>
              <a:rPr lang="en-US" smtClean="0"/>
              <a:t>Dhole Patil College of Engineering</a:t>
            </a:r>
            <a:endParaRPr lang="en-IN"/>
          </a:p>
        </p:txBody>
      </p:sp>
      <p:sp>
        <p:nvSpPr>
          <p:cNvPr id="7" name="Slide Number Placeholder 6">
            <a:extLst>
              <a:ext uri="{FF2B5EF4-FFF2-40B4-BE49-F238E27FC236}">
                <a16:creationId xmlns:a16="http://schemas.microsoft.com/office/drawing/2014/main" xmlns="" id="{56D68E33-82CB-33C5-6EB1-EF8DAA7A5AA4}"/>
              </a:ext>
            </a:extLst>
          </p:cNvPr>
          <p:cNvSpPr>
            <a:spLocks noGrp="1"/>
          </p:cNvSpPr>
          <p:nvPr>
            <p:ph type="sldNum" sz="quarter" idx="12"/>
          </p:nvPr>
        </p:nvSpPr>
        <p:spPr/>
        <p:txBody>
          <a:body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3085760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7FF5394C-90D2-B1CE-DAFA-BE761DE30D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8FBD996E-FFF5-8873-E526-A73DE43EC3E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1B5BB70C-E25F-6454-1997-EC61B9D6E8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2EDF72-031C-4CFC-AA98-5A15ACC1A8BE}" type="datetime1">
              <a:rPr lang="en-IN" smtClean="0"/>
              <a:pPr/>
              <a:t>30-05-2022</a:t>
            </a:fld>
            <a:endParaRPr lang="en-IN"/>
          </a:p>
        </p:txBody>
      </p:sp>
      <p:sp>
        <p:nvSpPr>
          <p:cNvPr id="5" name="Footer Placeholder 4">
            <a:extLst>
              <a:ext uri="{FF2B5EF4-FFF2-40B4-BE49-F238E27FC236}">
                <a16:creationId xmlns:a16="http://schemas.microsoft.com/office/drawing/2014/main" xmlns="" id="{5962B834-248F-DC34-109F-4F0AA85CD5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Dhole Patil College of Engineering</a:t>
            </a:r>
            <a:endParaRPr lang="en-IN"/>
          </a:p>
        </p:txBody>
      </p:sp>
      <p:sp>
        <p:nvSpPr>
          <p:cNvPr id="6" name="Slide Number Placeholder 5">
            <a:extLst>
              <a:ext uri="{FF2B5EF4-FFF2-40B4-BE49-F238E27FC236}">
                <a16:creationId xmlns:a16="http://schemas.microsoft.com/office/drawing/2014/main" xmlns="" id="{4C48BCE6-19E1-A6AE-8A14-ABEB68CE17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149FB6-D204-4D7C-BC69-C2FBC92923E3}" type="slidenum">
              <a:rPr lang="en-IN" smtClean="0"/>
              <a:pPr/>
              <a:t>‹#›</a:t>
            </a:fld>
            <a:endParaRPr lang="en-IN"/>
          </a:p>
        </p:txBody>
      </p:sp>
    </p:spTree>
    <p:extLst>
      <p:ext uri="{BB962C8B-B14F-4D97-AF65-F5344CB8AC3E}">
        <p14:creationId xmlns:p14="http://schemas.microsoft.com/office/powerpoint/2010/main" xmlns="" val="21972714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hyperlink" Target="https://www.nasa.gov/centers/marshall/pdf/100403main_electric_propulsion.pdf" TargetMode="External"/><Relationship Id="rId3" Type="http://schemas.openxmlformats.org/officeDocument/2006/relationships/hyperlink" Target="https://www.nap.edu/read/10254/chapter/12" TargetMode="External"/><Relationship Id="rId7" Type="http://schemas.openxmlformats.org/officeDocument/2006/relationships/hyperlink" Target="https://www.esa.int/Enabling_Support/Space_Engineering_Technology/What_is_Electric_propulsion" TargetMode="External"/><Relationship Id="rId2" Type="http://schemas.openxmlformats.org/officeDocument/2006/relationships/hyperlink" Target="https://www.nasa.gov/centers/glenn/technology/Ion_Propulsion1.html" TargetMode="External"/><Relationship Id="rId1" Type="http://schemas.openxmlformats.org/officeDocument/2006/relationships/slideLayout" Target="../slideLayouts/slideLayout2.xml"/><Relationship Id="rId6" Type="http://schemas.openxmlformats.org/officeDocument/2006/relationships/hyperlink" Target="https://www.researchgate.net/publication/264977125_Short_Review_on_Electric_Propulsion_System_Ion_Thruster" TargetMode="External"/><Relationship Id="rId5" Type="http://schemas.openxmlformats.org/officeDocument/2006/relationships/hyperlink" Target="https://solarsystem.nasa.gov/missions/dawn/technology/ion-propulsion/" TargetMode="External"/><Relationship Id="rId4" Type="http://schemas.openxmlformats.org/officeDocument/2006/relationships/hyperlink" Target="https://www.livescience.com/37504-facts-about-xenon.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8">
            <a:extLst>
              <a:ext uri="{FF2B5EF4-FFF2-40B4-BE49-F238E27FC236}">
                <a16:creationId xmlns:a16="http://schemas.microsoft.com/office/drawing/2014/main" xmlns="" id="{8DEB6D98-E7E9-F304-8BD2-E97DEABC372D}"/>
              </a:ext>
            </a:extLst>
          </p:cNvPr>
          <p:cNvSpPr txBox="1">
            <a:spLocks/>
          </p:cNvSpPr>
          <p:nvPr/>
        </p:nvSpPr>
        <p:spPr>
          <a:xfrm>
            <a:off x="457200" y="274320"/>
            <a:ext cx="11155680" cy="927417"/>
          </a:xfrm>
          <a:prstGeom prst="rect">
            <a:avLst/>
          </a:prstGeom>
          <a:ln w="28575">
            <a:solidFill>
              <a:schemeClr val="tx1"/>
            </a:solidFill>
          </a:ln>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ln>
                  <a:solidFill>
                    <a:srgbClr val="92D050"/>
                  </a:solidFill>
                </a:ln>
                <a:latin typeface="Times New Roman" pitchFamily="18" charset="0"/>
                <a:cs typeface="Times New Roman" pitchFamily="18" charset="0"/>
              </a:rPr>
              <a:t>                  DHOLE PATIL COLLEGE OF ENGINEERING, PUNE.</a:t>
            </a:r>
            <a:br>
              <a:rPr lang="en-US" sz="2800" b="1" dirty="0">
                <a:ln>
                  <a:solidFill>
                    <a:srgbClr val="92D050"/>
                  </a:solidFill>
                </a:ln>
                <a:latin typeface="Times New Roman" pitchFamily="18" charset="0"/>
                <a:cs typeface="Times New Roman" pitchFamily="18" charset="0"/>
              </a:rPr>
            </a:br>
            <a:r>
              <a:rPr lang="en-US" sz="2800" b="1" dirty="0">
                <a:ln>
                  <a:solidFill>
                    <a:srgbClr val="92D050"/>
                  </a:solidFill>
                </a:ln>
                <a:latin typeface="Times New Roman" pitchFamily="18" charset="0"/>
                <a:cs typeface="Times New Roman" pitchFamily="18" charset="0"/>
              </a:rPr>
              <a:t>             </a:t>
            </a:r>
            <a:r>
              <a:rPr lang="en-US" sz="2800" b="1" u="sng" dirty="0">
                <a:ln>
                  <a:solidFill>
                    <a:srgbClr val="92D050"/>
                  </a:solidFill>
                </a:ln>
                <a:latin typeface="Times New Roman" pitchFamily="18" charset="0"/>
                <a:cs typeface="Times New Roman" pitchFamily="18" charset="0"/>
              </a:rPr>
              <a:t>DEPARTMENT OF MECHANICAL ENGINEERING</a:t>
            </a:r>
            <a:endParaRPr lang="en-US" sz="2800" b="1" dirty="0">
              <a:ln>
                <a:solidFill>
                  <a:srgbClr val="92D050"/>
                </a:solidFill>
              </a:ln>
              <a:latin typeface="Times New Roman" pitchFamily="18" charset="0"/>
              <a:cs typeface="Times New Roman" pitchFamily="18" charset="0"/>
            </a:endParaRPr>
          </a:p>
        </p:txBody>
      </p:sp>
      <p:pic>
        <p:nvPicPr>
          <p:cNvPr id="14" name="Picture 13" descr="logo.jpg">
            <a:extLst>
              <a:ext uri="{FF2B5EF4-FFF2-40B4-BE49-F238E27FC236}">
                <a16:creationId xmlns:a16="http://schemas.microsoft.com/office/drawing/2014/main" xmlns="" id="{EEED8FEB-D7CB-0C11-784F-F52653F5D466}"/>
              </a:ext>
            </a:extLst>
          </p:cNvPr>
          <p:cNvPicPr/>
          <p:nvPr/>
        </p:nvPicPr>
        <p:blipFill>
          <a:blip r:embed="rId2" cstate="print"/>
          <a:stretch>
            <a:fillRect/>
          </a:stretch>
        </p:blipFill>
        <p:spPr>
          <a:xfrm>
            <a:off x="330925" y="278674"/>
            <a:ext cx="1959511" cy="904875"/>
          </a:xfrm>
          <a:prstGeom prst="rect">
            <a:avLst/>
          </a:prstGeom>
          <a:ln>
            <a:solidFill>
              <a:schemeClr val="tx1"/>
            </a:solidFill>
          </a:ln>
        </p:spPr>
      </p:pic>
      <p:sp>
        <p:nvSpPr>
          <p:cNvPr id="15" name="Content Placeholder 2">
            <a:extLst>
              <a:ext uri="{FF2B5EF4-FFF2-40B4-BE49-F238E27FC236}">
                <a16:creationId xmlns:a16="http://schemas.microsoft.com/office/drawing/2014/main" xmlns="" id="{B218DFC3-4185-08A9-A409-6AD5C940C757}"/>
              </a:ext>
            </a:extLst>
          </p:cNvPr>
          <p:cNvSpPr txBox="1">
            <a:spLocks/>
          </p:cNvSpPr>
          <p:nvPr/>
        </p:nvSpPr>
        <p:spPr>
          <a:xfrm>
            <a:off x="380999" y="1295400"/>
            <a:ext cx="11216055" cy="5029200"/>
          </a:xfrm>
          <a:prstGeom prst="rect">
            <a:avLst/>
          </a:prstGeom>
          <a:ln>
            <a:solidFill>
              <a:schemeClr val="bg1"/>
            </a:solidFill>
          </a:ln>
        </p:spPr>
        <p:txBody>
          <a:bodyPr>
            <a:normAutofit fontScale="70000" lnSpcReduction="20000"/>
          </a:bodyPr>
          <a:lstStyle>
            <a:lvl1pPr marL="273050" indent="-273050" algn="l" rtl="0" eaLnBrk="1" fontAlgn="base" hangingPunct="1">
              <a:spcBef>
                <a:spcPts val="575"/>
              </a:spcBef>
              <a:spcAft>
                <a:spcPct val="0"/>
              </a:spcAft>
              <a:buClr>
                <a:schemeClr val="accent1"/>
              </a:buClr>
              <a:buSzPct val="85000"/>
              <a:buFont typeface="Wingdings 2" pitchFamily="18" charset="2"/>
              <a:buChar char=""/>
              <a:defRPr sz="2600" kern="1200">
                <a:solidFill>
                  <a:schemeClr val="tx1"/>
                </a:solidFill>
                <a:latin typeface="+mn-lt"/>
                <a:ea typeface="+mn-ea"/>
                <a:cs typeface="+mn-cs"/>
              </a:defRPr>
            </a:lvl1pPr>
            <a:lvl2pPr marL="547688" indent="-228600" algn="l" rtl="0" eaLnBrk="1" fontAlgn="base" hangingPunct="1">
              <a:spcBef>
                <a:spcPts val="375"/>
              </a:spcBef>
              <a:spcAft>
                <a:spcPct val="0"/>
              </a:spcAft>
              <a:buClr>
                <a:schemeClr val="accent2"/>
              </a:buClr>
              <a:buSzPct val="85000"/>
              <a:buFont typeface="Wingdings 2" pitchFamily="18" charset="2"/>
              <a:buChar char=""/>
              <a:defRPr sz="2400" kern="1200">
                <a:solidFill>
                  <a:schemeClr val="tx1"/>
                </a:solidFill>
                <a:latin typeface="+mn-lt"/>
                <a:ea typeface="+mn-ea"/>
                <a:cs typeface="+mn-cs"/>
              </a:defRPr>
            </a:lvl2pPr>
            <a:lvl3pPr marL="822325" indent="-228600" algn="l" rtl="0" eaLnBrk="1" fontAlgn="base" hangingPunct="1">
              <a:spcBef>
                <a:spcPts val="375"/>
              </a:spcBef>
              <a:spcAft>
                <a:spcPct val="0"/>
              </a:spcAft>
              <a:buClr>
                <a:srgbClr val="ADCEDC"/>
              </a:buClr>
              <a:buSzPct val="85000"/>
              <a:buFont typeface="Wingdings 2" pitchFamily="18" charset="2"/>
              <a:buChar char=""/>
              <a:defRPr sz="2000" kern="1200">
                <a:solidFill>
                  <a:schemeClr val="tx1"/>
                </a:solidFill>
                <a:latin typeface="+mn-lt"/>
                <a:ea typeface="+mn-ea"/>
                <a:cs typeface="+mn-cs"/>
              </a:defRPr>
            </a:lvl3pPr>
            <a:lvl4pPr marL="1096963" indent="-228600" algn="l" rtl="0" eaLnBrk="1" fontAlgn="base" hangingPunct="1">
              <a:spcBef>
                <a:spcPts val="375"/>
              </a:spcBef>
              <a:spcAft>
                <a:spcPct val="0"/>
              </a:spcAft>
              <a:buClr>
                <a:srgbClr val="EB641B"/>
              </a:buClr>
              <a:buSzPct val="80000"/>
              <a:buFont typeface="Wingdings 2" pitchFamily="18" charset="2"/>
              <a:buChar char=""/>
              <a:defRPr sz="2000" kern="1200">
                <a:solidFill>
                  <a:schemeClr val="tx1"/>
                </a:solidFill>
                <a:latin typeface="+mn-lt"/>
                <a:ea typeface="+mn-ea"/>
                <a:cs typeface="+mn-cs"/>
              </a:defRPr>
            </a:lvl4pPr>
            <a:lvl5pPr marL="1371600" indent="-228600" algn="l" rtl="0" eaLnBrk="1" fontAlgn="base" hangingPunct="1">
              <a:spcBef>
                <a:spcPts val="375"/>
              </a:spcBef>
              <a:spcAft>
                <a:spcPct val="0"/>
              </a:spcAft>
              <a:buClr>
                <a:srgbClr val="EB641B"/>
              </a:buClr>
              <a:buChar char="o"/>
              <a:defRPr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algn="ctr">
              <a:buNone/>
            </a:pPr>
            <a:r>
              <a:rPr lang="en-US" sz="3600" b="1" dirty="0"/>
              <a:t>   B.E. Mechanical</a:t>
            </a:r>
          </a:p>
          <a:p>
            <a:pPr algn="ctr">
              <a:buFont typeface="Wingdings 2" pitchFamily="18" charset="2"/>
              <a:buNone/>
            </a:pPr>
            <a:r>
              <a:rPr lang="en-US" sz="3600" dirty="0"/>
              <a:t> </a:t>
            </a:r>
            <a:r>
              <a:rPr lang="en-US" sz="3600" dirty="0" smtClean="0"/>
              <a:t>Project Stage-II</a:t>
            </a:r>
            <a:endParaRPr lang="en-US" sz="3600" dirty="0"/>
          </a:p>
          <a:p>
            <a:pPr algn="ctr">
              <a:buFont typeface="Wingdings 2" pitchFamily="18" charset="2"/>
              <a:buNone/>
            </a:pPr>
            <a:endParaRPr lang="en-US" dirty="0"/>
          </a:p>
          <a:p>
            <a:pPr algn="ctr">
              <a:buFont typeface="Wingdings 2" pitchFamily="18" charset="2"/>
              <a:buNone/>
            </a:pPr>
            <a:r>
              <a:rPr lang="en-US" sz="4000" i="1" dirty="0">
                <a:solidFill>
                  <a:srgbClr val="002060"/>
                </a:solidFill>
                <a:latin typeface="Cambria" panose="02040503050406030204" pitchFamily="18" charset="0"/>
              </a:rPr>
              <a:t>“</a:t>
            </a:r>
            <a:r>
              <a:rPr lang="en-US" sz="4000" b="1" dirty="0">
                <a:solidFill>
                  <a:srgbClr val="002060"/>
                </a:solidFill>
                <a:latin typeface="Cambria" panose="02040503050406030204" pitchFamily="18" charset="0"/>
              </a:rPr>
              <a:t>Analysis of Thrust </a:t>
            </a:r>
            <a:r>
              <a:rPr lang="en-US" sz="4000" b="1" dirty="0" smtClean="0">
                <a:solidFill>
                  <a:srgbClr val="002060"/>
                </a:solidFill>
                <a:latin typeface="Cambria" panose="02040503050406030204" pitchFamily="18" charset="0"/>
              </a:rPr>
              <a:t>Generated Using </a:t>
            </a:r>
            <a:r>
              <a:rPr lang="en-US" sz="4000" b="1" dirty="0">
                <a:solidFill>
                  <a:srgbClr val="002060"/>
                </a:solidFill>
                <a:latin typeface="Cambria" panose="02040503050406030204" pitchFamily="18" charset="0"/>
              </a:rPr>
              <a:t>Electric Propulsion (EP)”</a:t>
            </a:r>
            <a:endParaRPr lang="en-US" sz="4000" dirty="0">
              <a:latin typeface="Times New Roman" pitchFamily="18" charset="0"/>
              <a:cs typeface="Times New Roman" pitchFamily="18" charset="0"/>
            </a:endParaRPr>
          </a:p>
          <a:p>
            <a:pPr algn="ctr">
              <a:buFont typeface="Wingdings 2" pitchFamily="18" charset="2"/>
              <a:buNone/>
            </a:pPr>
            <a:r>
              <a:rPr lang="en-US" dirty="0">
                <a:latin typeface="Times New Roman" pitchFamily="18" charset="0"/>
                <a:cs typeface="Times New Roman" pitchFamily="18" charset="0"/>
              </a:rPr>
              <a:t>By</a:t>
            </a:r>
          </a:p>
          <a:p>
            <a:pPr algn="just">
              <a:buNone/>
            </a:pPr>
            <a:r>
              <a:rPr lang="en-US" sz="2900" b="1" dirty="0" smtClean="0">
                <a:latin typeface="Times New Roman" pitchFamily="18" charset="0"/>
                <a:cs typeface="Times New Roman" pitchFamily="18" charset="0"/>
              </a:rPr>
              <a:t>				            Mr</a:t>
            </a:r>
            <a:r>
              <a:rPr lang="en-US" sz="2900" b="1" dirty="0">
                <a:latin typeface="Times New Roman" pitchFamily="18" charset="0"/>
                <a:cs typeface="Times New Roman" pitchFamily="18" charset="0"/>
              </a:rPr>
              <a:t>. </a:t>
            </a:r>
            <a:r>
              <a:rPr lang="en-US" sz="2900" b="1" dirty="0" err="1">
                <a:latin typeface="Times New Roman" pitchFamily="18" charset="0"/>
                <a:cs typeface="Times New Roman" pitchFamily="18" charset="0"/>
              </a:rPr>
              <a:t>Pawan</a:t>
            </a:r>
            <a:r>
              <a:rPr lang="en-US" sz="2900" b="1" dirty="0">
                <a:latin typeface="Times New Roman" pitchFamily="18" charset="0"/>
                <a:cs typeface="Times New Roman" pitchFamily="18" charset="0"/>
              </a:rPr>
              <a:t> </a:t>
            </a:r>
            <a:r>
              <a:rPr lang="en-US" sz="2900" b="1" dirty="0" err="1" smtClean="0">
                <a:latin typeface="Times New Roman" pitchFamily="18" charset="0"/>
                <a:cs typeface="Times New Roman" pitchFamily="18" charset="0"/>
              </a:rPr>
              <a:t>Vyas</a:t>
            </a:r>
            <a:r>
              <a:rPr lang="en-US" sz="2900" b="1" dirty="0" smtClean="0">
                <a:latin typeface="Times New Roman" pitchFamily="18" charset="0"/>
                <a:cs typeface="Times New Roman" pitchFamily="18" charset="0"/>
              </a:rPr>
              <a:t>	        [</a:t>
            </a:r>
            <a:r>
              <a:rPr lang="en-US" sz="2900" b="1" dirty="0">
                <a:latin typeface="Times New Roman" pitchFamily="18" charset="0"/>
                <a:cs typeface="Times New Roman" pitchFamily="18" charset="0"/>
              </a:rPr>
              <a:t>B150600924</a:t>
            </a:r>
            <a:r>
              <a:rPr lang="en-US" sz="2900" b="1" dirty="0" smtClean="0">
                <a:latin typeface="Times New Roman" pitchFamily="18" charset="0"/>
                <a:cs typeface="Times New Roman" pitchFamily="18" charset="0"/>
              </a:rPr>
              <a:t>]		</a:t>
            </a:r>
            <a:endParaRPr lang="en-US" sz="2900" b="1" dirty="0">
              <a:latin typeface="Times New Roman" pitchFamily="18" charset="0"/>
              <a:cs typeface="Times New Roman" pitchFamily="18" charset="0"/>
            </a:endParaRPr>
          </a:p>
          <a:p>
            <a:pPr algn="just">
              <a:buNone/>
            </a:pPr>
            <a:r>
              <a:rPr lang="en-US" sz="2900" b="1" dirty="0" smtClean="0">
                <a:latin typeface="Times New Roman" pitchFamily="18" charset="0"/>
                <a:cs typeface="Times New Roman" pitchFamily="18" charset="0"/>
              </a:rPr>
              <a:t>				            Mr</a:t>
            </a:r>
            <a:r>
              <a:rPr lang="en-US" sz="2900" b="1" dirty="0">
                <a:latin typeface="Times New Roman" pitchFamily="18" charset="0"/>
                <a:cs typeface="Times New Roman" pitchFamily="18" charset="0"/>
              </a:rPr>
              <a:t>. </a:t>
            </a:r>
            <a:r>
              <a:rPr lang="en-US" sz="2900" b="1" dirty="0" err="1">
                <a:latin typeface="Times New Roman" pitchFamily="18" charset="0"/>
                <a:cs typeface="Times New Roman" pitchFamily="18" charset="0"/>
              </a:rPr>
              <a:t>Ameya</a:t>
            </a:r>
            <a:r>
              <a:rPr lang="en-US" sz="2900" b="1" dirty="0">
                <a:latin typeface="Times New Roman" pitchFamily="18" charset="0"/>
                <a:cs typeface="Times New Roman" pitchFamily="18" charset="0"/>
              </a:rPr>
              <a:t> </a:t>
            </a:r>
            <a:r>
              <a:rPr lang="en-US" sz="2900" b="1" dirty="0" err="1" smtClean="0">
                <a:latin typeface="Times New Roman" pitchFamily="18" charset="0"/>
                <a:cs typeface="Times New Roman" pitchFamily="18" charset="0"/>
              </a:rPr>
              <a:t>Vaidya</a:t>
            </a:r>
            <a:r>
              <a:rPr lang="en-US" sz="2900" b="1" dirty="0" smtClean="0">
                <a:latin typeface="Times New Roman" pitchFamily="18" charset="0"/>
                <a:cs typeface="Times New Roman" pitchFamily="18" charset="0"/>
              </a:rPr>
              <a:t>        [B150600919</a:t>
            </a:r>
            <a:r>
              <a:rPr lang="en-US" sz="2900" b="1" dirty="0">
                <a:latin typeface="Times New Roman" pitchFamily="18" charset="0"/>
                <a:cs typeface="Times New Roman" pitchFamily="18" charset="0"/>
              </a:rPr>
              <a:t>]</a:t>
            </a:r>
          </a:p>
          <a:p>
            <a:pPr algn="just">
              <a:buNone/>
            </a:pPr>
            <a:r>
              <a:rPr lang="en-US" sz="2900" b="1" dirty="0" smtClean="0">
                <a:latin typeface="Times New Roman" pitchFamily="18" charset="0"/>
                <a:cs typeface="Times New Roman" pitchFamily="18" charset="0"/>
              </a:rPr>
              <a:t>                                                       Mr</a:t>
            </a:r>
            <a:r>
              <a:rPr lang="en-US" sz="2900" b="1" dirty="0">
                <a:latin typeface="Times New Roman" pitchFamily="18" charset="0"/>
                <a:cs typeface="Times New Roman" pitchFamily="18" charset="0"/>
              </a:rPr>
              <a:t>. Kshitij </a:t>
            </a:r>
            <a:r>
              <a:rPr lang="en-US" sz="2900" b="1" dirty="0" err="1">
                <a:latin typeface="Times New Roman" pitchFamily="18" charset="0"/>
                <a:cs typeface="Times New Roman" pitchFamily="18" charset="0"/>
              </a:rPr>
              <a:t>Sontakke</a:t>
            </a:r>
            <a:r>
              <a:rPr lang="en-US" sz="2900" b="1" dirty="0">
                <a:latin typeface="Times New Roman" pitchFamily="18" charset="0"/>
                <a:cs typeface="Times New Roman" pitchFamily="18" charset="0"/>
              </a:rPr>
              <a:t> </a:t>
            </a:r>
            <a:r>
              <a:rPr lang="en-US" sz="2900" b="1" dirty="0" smtClean="0">
                <a:latin typeface="Times New Roman" pitchFamily="18" charset="0"/>
                <a:cs typeface="Times New Roman" pitchFamily="18" charset="0"/>
              </a:rPr>
              <a:t>   [</a:t>
            </a:r>
            <a:r>
              <a:rPr lang="en-US" sz="2900" b="1" dirty="0">
                <a:latin typeface="Times New Roman" pitchFamily="18" charset="0"/>
                <a:cs typeface="Times New Roman" pitchFamily="18" charset="0"/>
              </a:rPr>
              <a:t>B150600901]</a:t>
            </a:r>
          </a:p>
          <a:p>
            <a:pPr algn="ctr">
              <a:buNone/>
            </a:pPr>
            <a:endParaRPr lang="en-US" dirty="0" smtClean="0">
              <a:latin typeface="Times New Roman" pitchFamily="18" charset="0"/>
              <a:cs typeface="Times New Roman" pitchFamily="18" charset="0"/>
            </a:endParaRPr>
          </a:p>
          <a:p>
            <a:pPr algn="ctr">
              <a:buNone/>
            </a:pPr>
            <a:r>
              <a:rPr lang="en-US" sz="2900" dirty="0" smtClean="0">
                <a:latin typeface="Times New Roman" pitchFamily="18" charset="0"/>
                <a:cs typeface="Times New Roman" pitchFamily="18" charset="0"/>
              </a:rPr>
              <a:t>Under </a:t>
            </a:r>
            <a:r>
              <a:rPr lang="en-US" sz="2900" dirty="0">
                <a:latin typeface="Times New Roman" pitchFamily="18" charset="0"/>
                <a:cs typeface="Times New Roman" pitchFamily="18" charset="0"/>
              </a:rPr>
              <a:t>the guidance of</a:t>
            </a:r>
          </a:p>
          <a:p>
            <a:pPr algn="ctr">
              <a:buNone/>
            </a:pPr>
            <a:r>
              <a:rPr lang="en-US" sz="2900" b="1" dirty="0">
                <a:latin typeface="Times New Roman" pitchFamily="18" charset="0"/>
                <a:cs typeface="Times New Roman" pitchFamily="18" charset="0"/>
              </a:rPr>
              <a:t>Prof. Anantharama</a:t>
            </a:r>
            <a:endParaRPr lang="en-US" sz="2900" dirty="0">
              <a:latin typeface="Times New Roman" pitchFamily="18" charset="0"/>
              <a:cs typeface="Times New Roman" pitchFamily="18" charset="0"/>
            </a:endParaRPr>
          </a:p>
          <a:p>
            <a:pPr algn="ctr">
              <a:buFont typeface="Wingdings 2" pitchFamily="18" charset="2"/>
              <a:buNone/>
            </a:pPr>
            <a:endParaRPr lang="en-IN" sz="3100" b="1" dirty="0" smtClean="0">
              <a:latin typeface="Times New Roman" pitchFamily="18" charset="0"/>
              <a:cs typeface="Times New Roman" pitchFamily="18" charset="0"/>
            </a:endParaRPr>
          </a:p>
          <a:p>
            <a:pPr algn="ctr">
              <a:buFont typeface="Wingdings 2" pitchFamily="18" charset="2"/>
              <a:buNone/>
            </a:pPr>
            <a:r>
              <a:rPr lang="en-IN" sz="3400" b="1" dirty="0" smtClean="0">
                <a:latin typeface="Times New Roman" pitchFamily="18" charset="0"/>
                <a:cs typeface="Times New Roman" pitchFamily="18" charset="0"/>
              </a:rPr>
              <a:t>DEPARTMENT </a:t>
            </a:r>
            <a:r>
              <a:rPr lang="en-IN" sz="3400" b="1" dirty="0">
                <a:latin typeface="Times New Roman" pitchFamily="18" charset="0"/>
                <a:cs typeface="Times New Roman" pitchFamily="18" charset="0"/>
              </a:rPr>
              <a:t>OF MECHANICAL ENGINEERING </a:t>
            </a:r>
          </a:p>
          <a:p>
            <a:pPr algn="ctr">
              <a:buNone/>
            </a:pPr>
            <a:r>
              <a:rPr lang="en-US" sz="3400" b="1" dirty="0">
                <a:latin typeface="Times New Roman" pitchFamily="18" charset="0"/>
                <a:cs typeface="Times New Roman" pitchFamily="18" charset="0"/>
              </a:rPr>
              <a:t>YEAR 2021-22</a:t>
            </a:r>
          </a:p>
          <a:p>
            <a:pPr algn="ctr">
              <a:buFont typeface="Wingdings 2" pitchFamily="18" charset="2"/>
              <a:buNone/>
            </a:pPr>
            <a:endParaRPr lang="en-IN" sz="2400" b="1" dirty="0">
              <a:solidFill>
                <a:srgbClr val="002060"/>
              </a:solidFill>
            </a:endParaRPr>
          </a:p>
          <a:p>
            <a:pPr algn="ctr">
              <a:buFont typeface="Wingdings 2" pitchFamily="18" charset="2"/>
              <a:buNone/>
            </a:pPr>
            <a:endParaRPr lang="en-IN" sz="1500" b="1" i="1" dirty="0">
              <a:latin typeface="Times New Roman" pitchFamily="18" charset="0"/>
              <a:cs typeface="Times New Roman" pitchFamily="18" charset="0"/>
            </a:endParaRPr>
          </a:p>
        </p:txBody>
      </p:sp>
      <p:sp>
        <p:nvSpPr>
          <p:cNvPr id="17" name="Slide Number Placeholder 23">
            <a:extLst>
              <a:ext uri="{FF2B5EF4-FFF2-40B4-BE49-F238E27FC236}">
                <a16:creationId xmlns:a16="http://schemas.microsoft.com/office/drawing/2014/main" xmlns="" id="{5703A7D0-25D2-878E-6D36-2E6D4C0022C7}"/>
              </a:ext>
            </a:extLst>
          </p:cNvPr>
          <p:cNvSpPr>
            <a:spLocks noGrp="1"/>
          </p:cNvSpPr>
          <p:nvPr>
            <p:ph type="sldNum" sz="quarter" idx="12"/>
          </p:nvPr>
        </p:nvSpPr>
        <p:spPr>
          <a:xfrm>
            <a:off x="6553199" y="6356350"/>
            <a:ext cx="2887699" cy="365125"/>
          </a:xfrm>
        </p:spPr>
        <p:txBody>
          <a:bodyPr/>
          <a:lstStyle/>
          <a:p>
            <a:fld id="{428AEF5D-F60D-4AF7-8A1A-E57F1E7EA6A3}" type="slidenum">
              <a:rPr lang="en-US" smtClean="0"/>
              <a:pPr/>
              <a:t>1</a:t>
            </a:fld>
            <a:endParaRPr lang="en-US"/>
          </a:p>
        </p:txBody>
      </p:sp>
      <p:sp>
        <p:nvSpPr>
          <p:cNvPr id="8" name="Date Placeholder 7"/>
          <p:cNvSpPr>
            <a:spLocks noGrp="1"/>
          </p:cNvSpPr>
          <p:nvPr>
            <p:ph type="dt" sz="half" idx="10"/>
          </p:nvPr>
        </p:nvSpPr>
        <p:spPr/>
        <p:txBody>
          <a:bodyPr/>
          <a:lstStyle/>
          <a:p>
            <a:fld id="{95C0D890-7A01-4BC8-873C-AAACA079D3B7}" type="datetime1">
              <a:rPr lang="en-IN" smtClean="0"/>
              <a:pPr/>
              <a:t>30-05-2022</a:t>
            </a:fld>
            <a:endParaRPr lang="en-IN" dirty="0"/>
          </a:p>
        </p:txBody>
      </p:sp>
      <p:sp>
        <p:nvSpPr>
          <p:cNvPr id="9" name="Footer Placeholder 8"/>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4019410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xmlns="" id="{79B1ADAC-DD07-ABD0-406C-EE0B068DA429}"/>
              </a:ext>
            </a:extLst>
          </p:cNvPr>
          <p:cNvGraphicFramePr>
            <a:graphicFrameLocks noGrp="1"/>
          </p:cNvGraphicFramePr>
          <p:nvPr>
            <p:ph idx="1"/>
            <p:extLst>
              <p:ext uri="{D42A27DB-BD31-4B8C-83A1-F6EECF244321}">
                <p14:modId xmlns:p14="http://schemas.microsoft.com/office/powerpoint/2010/main" xmlns="" val="1800554717"/>
              </p:ext>
            </p:extLst>
          </p:nvPr>
        </p:nvGraphicFramePr>
        <p:xfrm>
          <a:off x="943709" y="351694"/>
          <a:ext cx="10515600" cy="6035040"/>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xmlns="" val="2336214694"/>
                    </a:ext>
                  </a:extLst>
                </a:gridCol>
                <a:gridCol w="2103120">
                  <a:extLst>
                    <a:ext uri="{9D8B030D-6E8A-4147-A177-3AD203B41FA5}">
                      <a16:colId xmlns:a16="http://schemas.microsoft.com/office/drawing/2014/main" xmlns="" val="4154132657"/>
                    </a:ext>
                  </a:extLst>
                </a:gridCol>
                <a:gridCol w="2103120">
                  <a:extLst>
                    <a:ext uri="{9D8B030D-6E8A-4147-A177-3AD203B41FA5}">
                      <a16:colId xmlns:a16="http://schemas.microsoft.com/office/drawing/2014/main" xmlns="" val="2661815083"/>
                    </a:ext>
                  </a:extLst>
                </a:gridCol>
                <a:gridCol w="2103120">
                  <a:extLst>
                    <a:ext uri="{9D8B030D-6E8A-4147-A177-3AD203B41FA5}">
                      <a16:colId xmlns:a16="http://schemas.microsoft.com/office/drawing/2014/main" xmlns="" val="3689149744"/>
                    </a:ext>
                  </a:extLst>
                </a:gridCol>
                <a:gridCol w="2103120">
                  <a:extLst>
                    <a:ext uri="{9D8B030D-6E8A-4147-A177-3AD203B41FA5}">
                      <a16:colId xmlns:a16="http://schemas.microsoft.com/office/drawing/2014/main" xmlns="" val="1635222747"/>
                    </a:ext>
                  </a:extLst>
                </a:gridCol>
              </a:tblGrid>
              <a:tr h="559510">
                <a:tc>
                  <a:txBody>
                    <a:bodyPr/>
                    <a:lstStyle/>
                    <a:p>
                      <a:r>
                        <a:rPr lang="en-IN" dirty="0"/>
                        <a:t>Sr No </a:t>
                      </a:r>
                    </a:p>
                    <a:p>
                      <a:r>
                        <a:rPr lang="en-IN" dirty="0"/>
                        <a:t> </a:t>
                      </a:r>
                    </a:p>
                  </a:txBody>
                  <a:tcPr/>
                </a:tc>
                <a:tc>
                  <a:txBody>
                    <a:bodyPr/>
                    <a:lstStyle/>
                    <a:p>
                      <a:r>
                        <a:rPr lang="en-IN" dirty="0"/>
                        <a:t>Name of Author</a:t>
                      </a:r>
                    </a:p>
                    <a:p>
                      <a:endParaRPr lang="en-IN" dirty="0"/>
                    </a:p>
                  </a:txBody>
                  <a:tcPr/>
                </a:tc>
                <a:tc>
                  <a:txBody>
                    <a:bodyPr/>
                    <a:lstStyle/>
                    <a:p>
                      <a:r>
                        <a:rPr lang="en-IN" dirty="0"/>
                        <a:t>Title of the Paper </a:t>
                      </a:r>
                    </a:p>
                    <a:p>
                      <a:endParaRPr lang="en-IN" dirty="0"/>
                    </a:p>
                  </a:txBody>
                  <a:tcPr/>
                </a:tc>
                <a:tc>
                  <a:txBody>
                    <a:bodyPr/>
                    <a:lstStyle/>
                    <a:p>
                      <a:r>
                        <a:rPr lang="en-IN" dirty="0"/>
                        <a:t>Work Carried out</a:t>
                      </a:r>
                    </a:p>
                    <a:p>
                      <a:endParaRPr lang="en-IN" dirty="0"/>
                    </a:p>
                  </a:txBody>
                  <a:tcPr/>
                </a:tc>
                <a:tc>
                  <a:txBody>
                    <a:bodyPr/>
                    <a:lstStyle/>
                    <a:p>
                      <a:r>
                        <a:rPr lang="en-IN" dirty="0"/>
                        <a:t>Publication Details</a:t>
                      </a:r>
                    </a:p>
                    <a:p>
                      <a:endParaRPr lang="en-IN" dirty="0"/>
                    </a:p>
                  </a:txBody>
                  <a:tcPr/>
                </a:tc>
                <a:extLst>
                  <a:ext uri="{0D108BD9-81ED-4DB2-BD59-A6C34878D82A}">
                    <a16:rowId xmlns:a16="http://schemas.microsoft.com/office/drawing/2014/main" xmlns="" val="2376279899"/>
                  </a:ext>
                </a:extLst>
              </a:tr>
              <a:tr h="506224">
                <a:tc>
                  <a:txBody>
                    <a:bodyPr/>
                    <a:lstStyle/>
                    <a:p>
                      <a:pPr algn="ctr"/>
                      <a:r>
                        <a:rPr lang="en-IN" sz="1600" dirty="0"/>
                        <a:t>3</a:t>
                      </a:r>
                    </a:p>
                  </a:txBody>
                  <a:tcPr/>
                </a:tc>
                <a:tc>
                  <a:txBody>
                    <a:bodyPr/>
                    <a:lstStyle/>
                    <a:p>
                      <a:r>
                        <a:rPr lang="en-IN" sz="1600" dirty="0"/>
                        <a:t>NASA</a:t>
                      </a:r>
                    </a:p>
                  </a:txBody>
                  <a:tcPr/>
                </a:tc>
                <a:tc>
                  <a:txBody>
                    <a:bodyPr/>
                    <a:lstStyle/>
                    <a:p>
                      <a:r>
                        <a:rPr lang="en-IN" sz="1600" dirty="0"/>
                        <a:t>Ion Propulsion</a:t>
                      </a:r>
                    </a:p>
                  </a:txBody>
                  <a:tcPr/>
                </a:tc>
                <a:tc>
                  <a:txBody>
                    <a:bodyPr/>
                    <a:lstStyle/>
                    <a:p>
                      <a:r>
                        <a:rPr lang="en-IN" sz="1600" dirty="0"/>
                        <a:t>11th January 2016</a:t>
                      </a:r>
                    </a:p>
                  </a:txBody>
                  <a:tcPr/>
                </a:tc>
                <a:tc>
                  <a:txBody>
                    <a:bodyPr/>
                    <a:lstStyle/>
                    <a:p>
                      <a:r>
                        <a:rPr lang="en-IN" sz="1600" dirty="0"/>
                        <a:t>Working of Ion Thrusters</a:t>
                      </a:r>
                    </a:p>
                  </a:txBody>
                  <a:tcPr/>
                </a:tc>
                <a:extLst>
                  <a:ext uri="{0D108BD9-81ED-4DB2-BD59-A6C34878D82A}">
                    <a16:rowId xmlns:a16="http://schemas.microsoft.com/office/drawing/2014/main" xmlns="" val="4151982386"/>
                  </a:ext>
                </a:extLst>
              </a:tr>
              <a:tr h="1358811">
                <a:tc>
                  <a:txBody>
                    <a:bodyPr/>
                    <a:lstStyle/>
                    <a:p>
                      <a:pPr algn="ctr"/>
                      <a:r>
                        <a:rPr lang="en-IN" sz="1600" dirty="0"/>
                        <a:t>4</a:t>
                      </a:r>
                    </a:p>
                  </a:txBody>
                  <a:tcPr/>
                </a:tc>
                <a:tc>
                  <a:txBody>
                    <a:bodyPr/>
                    <a:lstStyle/>
                    <a:p>
                      <a:r>
                        <a:rPr lang="en-IN" sz="1600" dirty="0"/>
                        <a:t>Carlos Sánchez</a:t>
                      </a:r>
                    </a:p>
                    <a:p>
                      <a:r>
                        <a:rPr lang="en-IN" sz="1600" dirty="0"/>
                        <a:t>Lara</a:t>
                      </a:r>
                    </a:p>
                  </a:txBody>
                  <a:tcPr/>
                </a:tc>
                <a:tc>
                  <a:txBody>
                    <a:bodyPr/>
                    <a:lstStyle/>
                    <a:p>
                      <a:r>
                        <a:rPr lang="en-US" sz="1600" dirty="0"/>
                        <a:t>Design and Performance</a:t>
                      </a:r>
                    </a:p>
                    <a:p>
                      <a:r>
                        <a:rPr lang="en-US" sz="1600" dirty="0"/>
                        <a:t>Analysis Study of an Ion</a:t>
                      </a:r>
                    </a:p>
                    <a:p>
                      <a:r>
                        <a:rPr lang="en-US" sz="1600" dirty="0"/>
                        <a:t>Thruster</a:t>
                      </a:r>
                      <a:endParaRPr lang="en-IN" sz="1600" dirty="0"/>
                    </a:p>
                  </a:txBody>
                  <a:tcPr/>
                </a:tc>
                <a:tc>
                  <a:txBody>
                    <a:bodyPr/>
                    <a:lstStyle/>
                    <a:p>
                      <a:r>
                        <a:rPr lang="en-US" sz="1600" dirty="0"/>
                        <a:t>22nd June, 2016</a:t>
                      </a:r>
                    </a:p>
                    <a:p>
                      <a:r>
                        <a:rPr lang="en-US" sz="1600" dirty="0"/>
                        <a:t>&amp; Polytechnic</a:t>
                      </a:r>
                    </a:p>
                    <a:p>
                      <a:r>
                        <a:rPr lang="en-US" sz="1600" dirty="0"/>
                        <a:t>University of</a:t>
                      </a:r>
                    </a:p>
                    <a:p>
                      <a:r>
                        <a:rPr lang="en-US" sz="1600" dirty="0"/>
                        <a:t>Catalonia</a:t>
                      </a:r>
                      <a:endParaRPr lang="en-IN" sz="1600" dirty="0"/>
                    </a:p>
                  </a:txBody>
                  <a:tcPr/>
                </a:tc>
                <a:tc>
                  <a:txBody>
                    <a:bodyPr/>
                    <a:lstStyle/>
                    <a:p>
                      <a:r>
                        <a:rPr lang="en-US" sz="1600" dirty="0"/>
                        <a:t>Design analysis of ion thruster</a:t>
                      </a:r>
                    </a:p>
                    <a:p>
                      <a:r>
                        <a:rPr lang="en-US" sz="1600" dirty="0"/>
                        <a:t>and in depth discussion on range</a:t>
                      </a:r>
                    </a:p>
                    <a:p>
                      <a:r>
                        <a:rPr lang="en-US" sz="1600" dirty="0"/>
                        <a:t>of the machine and efficiency</a:t>
                      </a:r>
                      <a:endParaRPr lang="en-IN" sz="1600" dirty="0"/>
                    </a:p>
                  </a:txBody>
                  <a:tcPr/>
                </a:tc>
                <a:extLst>
                  <a:ext uri="{0D108BD9-81ED-4DB2-BD59-A6C34878D82A}">
                    <a16:rowId xmlns:a16="http://schemas.microsoft.com/office/drawing/2014/main" xmlns="" val="3314995010"/>
                  </a:ext>
                </a:extLst>
              </a:tr>
              <a:tr h="2850838">
                <a:tc>
                  <a:txBody>
                    <a:bodyPr/>
                    <a:lstStyle/>
                    <a:p>
                      <a:pPr algn="ctr"/>
                      <a:r>
                        <a:rPr lang="en-IN" sz="1600" dirty="0"/>
                        <a:t>5</a:t>
                      </a:r>
                    </a:p>
                  </a:txBody>
                  <a:tcPr/>
                </a:tc>
                <a:tc>
                  <a:txBody>
                    <a:bodyPr/>
                    <a:lstStyle/>
                    <a:p>
                      <a:r>
                        <a:rPr lang="en-US" sz="1600" dirty="0"/>
                        <a:t>Tanzim Kawnine</a:t>
                      </a:r>
                    </a:p>
                    <a:p>
                      <a:r>
                        <a:rPr lang="en-US" sz="1600" dirty="0"/>
                        <a:t>and Maria</a:t>
                      </a:r>
                    </a:p>
                    <a:p>
                      <a:r>
                        <a:rPr lang="en-US" sz="1600" dirty="0"/>
                        <a:t>Kawnine</a:t>
                      </a:r>
                      <a:endParaRPr lang="en-IN" sz="1600" dirty="0"/>
                    </a:p>
                  </a:txBody>
                  <a:tcPr/>
                </a:tc>
                <a:tc>
                  <a:txBody>
                    <a:bodyPr/>
                    <a:lstStyle/>
                    <a:p>
                      <a:r>
                        <a:rPr lang="en-US" sz="1600" dirty="0"/>
                        <a:t>Short Review on Electric</a:t>
                      </a:r>
                    </a:p>
                    <a:p>
                      <a:r>
                        <a:rPr lang="en-US" sz="1600" dirty="0"/>
                        <a:t>Propulsion System: Ion</a:t>
                      </a:r>
                    </a:p>
                    <a:p>
                      <a:r>
                        <a:rPr lang="en-US" sz="1600" dirty="0"/>
                        <a:t>Thruster</a:t>
                      </a:r>
                      <a:endParaRPr lang="en-IN" sz="1600" dirty="0"/>
                    </a:p>
                  </a:txBody>
                  <a:tcPr/>
                </a:tc>
                <a:tc>
                  <a:txBody>
                    <a:bodyPr/>
                    <a:lstStyle/>
                    <a:p>
                      <a:r>
                        <a:rPr lang="en-US" sz="1600" dirty="0"/>
                        <a:t>24 August 2014 &amp;</a:t>
                      </a:r>
                    </a:p>
                    <a:p>
                      <a:r>
                        <a:rPr lang="en-US" sz="1600" dirty="0"/>
                        <a:t>ResearchGate</a:t>
                      </a:r>
                    </a:p>
                    <a:p>
                      <a:r>
                        <a:rPr lang="en-US" sz="1600" dirty="0"/>
                        <a:t>publication</a:t>
                      </a:r>
                      <a:endParaRPr lang="en-IN" sz="1600" dirty="0"/>
                    </a:p>
                  </a:txBody>
                  <a:tcPr/>
                </a:tc>
                <a:tc>
                  <a:txBody>
                    <a:bodyPr/>
                    <a:lstStyle/>
                    <a:p>
                      <a:r>
                        <a:rPr lang="en-US" sz="1600" dirty="0"/>
                        <a:t>suitable and efficient alternative</a:t>
                      </a:r>
                    </a:p>
                    <a:p>
                      <a:r>
                        <a:rPr lang="en-US" sz="1600" dirty="0"/>
                        <a:t>to conventional propulsion</a:t>
                      </a:r>
                    </a:p>
                    <a:p>
                      <a:r>
                        <a:rPr lang="en-US" sz="1600" dirty="0"/>
                        <a:t>systems. With very low demand</a:t>
                      </a:r>
                    </a:p>
                    <a:p>
                      <a:r>
                        <a:rPr lang="en-US" sz="1600" dirty="0"/>
                        <a:t>on fuel due to very high specific</a:t>
                      </a:r>
                    </a:p>
                    <a:p>
                      <a:r>
                        <a:rPr lang="en-US" sz="1600" dirty="0"/>
                        <a:t>impulse generation, ion thrusters</a:t>
                      </a:r>
                    </a:p>
                    <a:p>
                      <a:r>
                        <a:rPr lang="en-US" sz="1600" dirty="0"/>
                        <a:t>can easily compete with chemical</a:t>
                      </a:r>
                    </a:p>
                    <a:p>
                      <a:r>
                        <a:rPr lang="en-US" sz="1600" dirty="0"/>
                        <a:t>propulsion systems</a:t>
                      </a:r>
                      <a:endParaRPr lang="en-IN" sz="1600" dirty="0"/>
                    </a:p>
                  </a:txBody>
                  <a:tcPr/>
                </a:tc>
                <a:extLst>
                  <a:ext uri="{0D108BD9-81ED-4DB2-BD59-A6C34878D82A}">
                    <a16:rowId xmlns:a16="http://schemas.microsoft.com/office/drawing/2014/main" xmlns="" val="2313057662"/>
                  </a:ext>
                </a:extLst>
              </a:tr>
            </a:tbl>
          </a:graphicData>
        </a:graphic>
      </p:graphicFrame>
      <p:sp>
        <p:nvSpPr>
          <p:cNvPr id="3" name="Date Placeholder 2"/>
          <p:cNvSpPr>
            <a:spLocks noGrp="1"/>
          </p:cNvSpPr>
          <p:nvPr>
            <p:ph type="dt" sz="half" idx="10"/>
          </p:nvPr>
        </p:nvSpPr>
        <p:spPr/>
        <p:txBody>
          <a:bodyPr/>
          <a:lstStyle/>
          <a:p>
            <a:fld id="{5881F387-B306-41B4-9787-221CCC21366A}"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10</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271036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A68ADF6-C956-54D2-AC0C-40C430EB84F0}"/>
              </a:ext>
            </a:extLst>
          </p:cNvPr>
          <p:cNvSpPr>
            <a:spLocks noGrp="1"/>
          </p:cNvSpPr>
          <p:nvPr>
            <p:ph type="title"/>
          </p:nvPr>
        </p:nvSpPr>
        <p:spPr>
          <a:xfrm>
            <a:off x="313509" y="222069"/>
            <a:ext cx="11066416" cy="1325563"/>
          </a:xfrm>
        </p:spPr>
        <p:txBody>
          <a:bodyPr>
            <a:normAutofit/>
          </a:bodyPr>
          <a:lstStyle/>
          <a:p>
            <a:r>
              <a:rPr lang="en-IN" sz="2400" b="1" dirty="0" smtClean="0">
                <a:latin typeface="Times New Roman" panose="02020603050405020304" pitchFamily="18" charset="0"/>
                <a:cs typeface="Times New Roman" panose="02020603050405020304" pitchFamily="18" charset="0"/>
              </a:rPr>
              <a:t/>
            </a:r>
            <a:br>
              <a:rPr lang="en-IN" sz="2400" b="1" dirty="0" smtClean="0">
                <a:latin typeface="Times New Roman" panose="02020603050405020304" pitchFamily="18" charset="0"/>
                <a:cs typeface="Times New Roman" panose="02020603050405020304" pitchFamily="18" charset="0"/>
              </a:rPr>
            </a:br>
            <a:r>
              <a:rPr lang="en-IN" sz="2400" b="1" dirty="0" smtClean="0">
                <a:latin typeface="Times New Roman" panose="02020603050405020304" pitchFamily="18" charset="0"/>
                <a:cs typeface="Times New Roman" panose="02020603050405020304" pitchFamily="18" charset="0"/>
              </a:rPr>
              <a:t>What Is Wimshurst Machine?</a:t>
            </a:r>
            <a:endParaRPr lang="en-IN"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1E840A55-92E3-6BF3-DB2A-DF6440F090B9}"/>
              </a:ext>
            </a:extLst>
          </p:cNvPr>
          <p:cNvSpPr>
            <a:spLocks noGrp="1"/>
          </p:cNvSpPr>
          <p:nvPr>
            <p:ph idx="1"/>
          </p:nvPr>
        </p:nvSpPr>
        <p:spPr>
          <a:xfrm>
            <a:off x="261257" y="1463040"/>
            <a:ext cx="11547566" cy="4713923"/>
          </a:xfrm>
        </p:spPr>
        <p:txBody>
          <a:bodyPr>
            <a:normAutofit fontScale="92500"/>
          </a:bodyPr>
          <a:lstStyle/>
          <a:p>
            <a:pPr algn="just">
              <a:lnSpc>
                <a:spcPct val="150000"/>
              </a:lnSpc>
            </a:pPr>
            <a:r>
              <a:rPr lang="en-IN" sz="2000" dirty="0">
                <a:solidFill>
                  <a:srgbClr val="000000"/>
                </a:solidFill>
                <a:effectLst/>
                <a:latin typeface="Times New Roman" panose="02020603050405020304" pitchFamily="18" charset="0"/>
                <a:ea typeface="Times New Roman" panose="02020603050405020304" pitchFamily="18" charset="0"/>
              </a:rPr>
              <a:t>James Wimshurst (1832 - 1903) was an English naval engineer and inventor who worked intensely on electricity and its generation. His electrostatic generators, which he developed after 1880, were the first to offer the possibility of continuous currents at a very high voltage. These were needed for the first X-ray machines, for example .It is a very efficient instrument that converts mechanical energy (counterrotating segment discs) into static electricity and stores it. The voltage is induced by separation of negative and positive charges, which is achieved by electrostatic induction. The charges are stored in Leyden jars (named after the Dutch city of Leyden) and is dissipated by sparks or arcing between the spherical </a:t>
            </a:r>
            <a:r>
              <a:rPr lang="en-IN" sz="2000" dirty="0" smtClean="0">
                <a:solidFill>
                  <a:srgbClr val="000000"/>
                </a:solidFill>
                <a:effectLst/>
                <a:latin typeface="Times New Roman" panose="02020603050405020304" pitchFamily="18" charset="0"/>
                <a:ea typeface="Times New Roman" panose="02020603050405020304" pitchFamily="18" charset="0"/>
              </a:rPr>
              <a:t>electrodes. </a:t>
            </a:r>
            <a:r>
              <a:rPr lang="en-IN" sz="2000" dirty="0" smtClean="0">
                <a:latin typeface="Times New Roman" panose="02020603050405020304" pitchFamily="18" charset="0"/>
                <a:cs typeface="Times New Roman" panose="02020603050405020304" pitchFamily="18" charset="0"/>
              </a:rPr>
              <a:t>This </a:t>
            </a:r>
            <a:r>
              <a:rPr lang="en-IN" sz="2000" dirty="0">
                <a:latin typeface="Times New Roman" panose="02020603050405020304" pitchFamily="18" charset="0"/>
                <a:cs typeface="Times New Roman" panose="02020603050405020304" pitchFamily="18" charset="0"/>
              </a:rPr>
              <a:t>machine is called as Wimshurst machine </a:t>
            </a:r>
          </a:p>
          <a:p>
            <a:pPr algn="just">
              <a:lnSpc>
                <a:spcPct val="150000"/>
              </a:lnSpc>
            </a:pPr>
            <a:r>
              <a:rPr lang="en-IN" sz="2000" dirty="0">
                <a:solidFill>
                  <a:srgbClr val="000000"/>
                </a:solidFill>
                <a:effectLst/>
                <a:latin typeface="Times New Roman" panose="02020603050405020304" pitchFamily="18" charset="0"/>
                <a:ea typeface="Times New Roman" panose="02020603050405020304" pitchFamily="18" charset="0"/>
              </a:rPr>
              <a:t>High voltage supply is essential for the analysis of the Electric Propulsion experimental set up. After a quite a bit of research about high voltage generator, we came across a high Voltage electro-static generator called as Wimshurst Machine.  </a:t>
            </a:r>
          </a:p>
          <a:p>
            <a:endParaRPr lang="en-IN" sz="24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32B5F419-356D-40BA-8185-C14496373080}"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11</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3914015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1AE0858-737B-7BE2-632C-9964F6A5A97A}"/>
              </a:ext>
            </a:extLst>
          </p:cNvPr>
          <p:cNvSpPr>
            <a:spLocks noGrp="1"/>
          </p:cNvSpPr>
          <p:nvPr>
            <p:ph type="title"/>
          </p:nvPr>
        </p:nvSpPr>
        <p:spPr>
          <a:xfrm>
            <a:off x="459377" y="453440"/>
            <a:ext cx="10515600" cy="1022663"/>
          </a:xfrm>
        </p:spPr>
        <p:txBody>
          <a:bodyPr>
            <a:normAutofit/>
          </a:bodyPr>
          <a:lstStyle/>
          <a:p>
            <a:r>
              <a:rPr lang="en-US" sz="2400" b="1" dirty="0" smtClean="0">
                <a:solidFill>
                  <a:schemeClr val="tx1"/>
                </a:solidFill>
                <a:latin typeface="Times New Roman" panose="02020603050405020304" pitchFamily="18" charset="0"/>
                <a:cs typeface="Times New Roman" panose="02020603050405020304" pitchFamily="18" charset="0"/>
              </a:rPr>
              <a:t/>
            </a:r>
            <a:br>
              <a:rPr lang="en-US" sz="2400" b="1" dirty="0" smtClean="0">
                <a:solidFill>
                  <a:schemeClr val="tx1"/>
                </a:solidFill>
                <a:latin typeface="Times New Roman" panose="02020603050405020304" pitchFamily="18" charset="0"/>
                <a:cs typeface="Times New Roman" panose="02020603050405020304" pitchFamily="18" charset="0"/>
              </a:rPr>
            </a:br>
            <a:r>
              <a:rPr lang="en-US" sz="2400" b="1" dirty="0" smtClean="0">
                <a:solidFill>
                  <a:schemeClr val="tx1"/>
                </a:solidFill>
                <a:latin typeface="Times New Roman" panose="02020603050405020304" pitchFamily="18" charset="0"/>
                <a:cs typeface="Times New Roman" panose="02020603050405020304" pitchFamily="18" charset="0"/>
              </a:rPr>
              <a:t>Rough Sketch:</a:t>
            </a:r>
            <a:r>
              <a:rPr lang="en-US" sz="2400" dirty="0" smtClean="0">
                <a:solidFill>
                  <a:schemeClr val="tx1"/>
                </a:solidFill>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pic>
        <p:nvPicPr>
          <p:cNvPr id="4" name="Content Placeholder 3" descr="WhatsApp Image 2022-05-04 at 11.03.17 PM.jpeg">
            <a:extLst>
              <a:ext uri="{FF2B5EF4-FFF2-40B4-BE49-F238E27FC236}">
                <a16:creationId xmlns:a16="http://schemas.microsoft.com/office/drawing/2014/main" xmlns="" id="{E3F4D81E-4945-5CF1-93FD-E6BBE25128F0}"/>
              </a:ext>
            </a:extLst>
          </p:cNvPr>
          <p:cNvPicPr>
            <a:picLocks noGrp="1" noChangeAspect="1"/>
          </p:cNvPicPr>
          <p:nvPr>
            <p:ph idx="1"/>
          </p:nvPr>
        </p:nvPicPr>
        <p:blipFill>
          <a:blip r:embed="rId2"/>
          <a:stretch>
            <a:fillRect/>
          </a:stretch>
        </p:blipFill>
        <p:spPr>
          <a:xfrm>
            <a:off x="7243538" y="1342711"/>
            <a:ext cx="3872953" cy="396068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a:extLst>
              <a:ext uri="{FF2B5EF4-FFF2-40B4-BE49-F238E27FC236}">
                <a16:creationId xmlns:a16="http://schemas.microsoft.com/office/drawing/2014/main" xmlns="" id="{6362741C-A34D-29C2-13E6-11A26E49286D}"/>
              </a:ext>
            </a:extLst>
          </p:cNvPr>
          <p:cNvSpPr txBox="1"/>
          <p:nvPr/>
        </p:nvSpPr>
        <p:spPr>
          <a:xfrm flipH="1">
            <a:off x="470262" y="1436914"/>
            <a:ext cx="6299811" cy="4524315"/>
          </a:xfrm>
          <a:prstGeom prst="rect">
            <a:avLst/>
          </a:prstGeom>
          <a:noFill/>
        </p:spPr>
        <p:txBody>
          <a:bodyPr wrap="square" rtlCol="0">
            <a:spAutoFit/>
          </a:bodyPr>
          <a:lstStyle/>
          <a:p>
            <a:pPr>
              <a:lnSpc>
                <a:spcPct val="150000"/>
              </a:lnSpc>
              <a:buFont typeface="Arial" pitchFamily="34" charset="0"/>
              <a:buChar char="•"/>
            </a:pPr>
            <a:r>
              <a:rPr lang="en-US" sz="2000" dirty="0">
                <a:latin typeface="Times New Roman" panose="02020603050405020304" pitchFamily="18" charset="0"/>
                <a:cs typeface="Times New Roman" panose="02020603050405020304" pitchFamily="18" charset="0"/>
              </a:rPr>
              <a:t>For achieving success in the project, there was a requirement of high voltage producing </a:t>
            </a:r>
            <a:r>
              <a:rPr lang="en-US" sz="2000" dirty="0" smtClean="0">
                <a:latin typeface="Times New Roman" panose="02020603050405020304" pitchFamily="18" charset="0"/>
                <a:cs typeface="Times New Roman" panose="02020603050405020304" pitchFamily="18" charset="0"/>
              </a:rPr>
              <a:t>system.</a:t>
            </a:r>
          </a:p>
          <a:p>
            <a:pPr>
              <a:lnSpc>
                <a:spcPct val="150000"/>
              </a:lnSpc>
              <a:buFont typeface="Arial" pitchFamily="34" charset="0"/>
              <a:buChar char="•"/>
            </a:pPr>
            <a:r>
              <a:rPr lang="en-US" sz="2000" dirty="0" smtClean="0">
                <a:latin typeface="Times New Roman" panose="02020603050405020304" pitchFamily="18" charset="0"/>
                <a:cs typeface="Times New Roman" panose="02020603050405020304" pitchFamily="18" charset="0"/>
              </a:rPr>
              <a:t>After </a:t>
            </a:r>
            <a:r>
              <a:rPr lang="en-US" sz="2000" dirty="0">
                <a:latin typeface="Times New Roman" panose="02020603050405020304" pitchFamily="18" charset="0"/>
                <a:cs typeface="Times New Roman" panose="02020603050405020304" pitchFamily="18" charset="0"/>
              </a:rPr>
              <a:t>a lot of research a system called </a:t>
            </a:r>
            <a:r>
              <a:rPr lang="en-US" sz="2000" b="1" dirty="0">
                <a:latin typeface="Times New Roman" panose="02020603050405020304" pitchFamily="18" charset="0"/>
                <a:cs typeface="Times New Roman" panose="02020603050405020304" pitchFamily="18" charset="0"/>
              </a:rPr>
              <a:t>Wimshurst machine </a:t>
            </a:r>
            <a:r>
              <a:rPr lang="en-US" sz="2000" dirty="0">
                <a:latin typeface="Times New Roman" panose="02020603050405020304" pitchFamily="18" charset="0"/>
                <a:cs typeface="Times New Roman" panose="02020603050405020304" pitchFamily="18" charset="0"/>
              </a:rPr>
              <a:t>is taken into the </a:t>
            </a:r>
            <a:r>
              <a:rPr lang="en-US" sz="2000" dirty="0" smtClean="0">
                <a:latin typeface="Times New Roman" panose="02020603050405020304" pitchFamily="18" charset="0"/>
                <a:cs typeface="Times New Roman" panose="02020603050405020304" pitchFamily="18" charset="0"/>
              </a:rPr>
              <a:t>consideration.</a:t>
            </a:r>
          </a:p>
          <a:p>
            <a:pPr>
              <a:lnSpc>
                <a:spcPct val="150000"/>
              </a:lnSpc>
              <a:buFont typeface="Arial" pitchFamily="34" charset="0"/>
              <a:buChar char="•"/>
            </a:pPr>
            <a:r>
              <a:rPr lang="en-US" sz="2000" dirty="0" smtClean="0">
                <a:latin typeface="Times New Roman" panose="02020603050405020304" pitchFamily="18" charset="0"/>
                <a:cs typeface="Times New Roman" panose="02020603050405020304" pitchFamily="18" charset="0"/>
              </a:rPr>
              <a:t>Wimshurst </a:t>
            </a:r>
            <a:r>
              <a:rPr lang="en-US" sz="2000" dirty="0">
                <a:latin typeface="Times New Roman" panose="02020603050405020304" pitchFamily="18" charset="0"/>
                <a:cs typeface="Times New Roman" panose="02020603050405020304" pitchFamily="18" charset="0"/>
              </a:rPr>
              <a:t>machine is an electrostatic generator which helps to generate high voltage</a:t>
            </a:r>
            <a:r>
              <a:rPr lang="en-US" sz="2000" dirty="0" smtClean="0">
                <a:latin typeface="Times New Roman" panose="02020603050405020304" pitchFamily="18" charset="0"/>
                <a:cs typeface="Times New Roman" panose="02020603050405020304" pitchFamily="18" charset="0"/>
              </a:rPr>
              <a:t>.</a:t>
            </a:r>
          </a:p>
          <a:p>
            <a:pPr>
              <a:lnSpc>
                <a:spcPct val="150000"/>
              </a:lnSpc>
              <a:buFont typeface="Arial" pitchFamily="34" charset="0"/>
              <a:buChar char="•"/>
            </a:pPr>
            <a:r>
              <a:rPr lang="en-US" sz="2000" b="1"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This machine will help to show the thrust which is generated by the ions by using various components like a ion-copter, rotor blades etc.</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a:t>
            </a:r>
          </a:p>
          <a:p>
            <a:endParaRPr lang="en-IN" dirty="0"/>
          </a:p>
        </p:txBody>
      </p:sp>
      <p:sp>
        <p:nvSpPr>
          <p:cNvPr id="6" name="Date Placeholder 5"/>
          <p:cNvSpPr>
            <a:spLocks noGrp="1"/>
          </p:cNvSpPr>
          <p:nvPr>
            <p:ph type="dt" sz="half" idx="10"/>
          </p:nvPr>
        </p:nvSpPr>
        <p:spPr/>
        <p:txBody>
          <a:bodyPr/>
          <a:lstStyle/>
          <a:p>
            <a:fld id="{91B270BA-61A3-4AC6-A1DB-3D32926A9BC3}" type="datetime1">
              <a:rPr lang="en-IN" smtClean="0"/>
              <a:pPr/>
              <a:t>30-05-2022</a:t>
            </a:fld>
            <a:endParaRPr lang="en-IN"/>
          </a:p>
        </p:txBody>
      </p:sp>
      <p:sp>
        <p:nvSpPr>
          <p:cNvPr id="7" name="Slide Number Placeholder 6"/>
          <p:cNvSpPr>
            <a:spLocks noGrp="1"/>
          </p:cNvSpPr>
          <p:nvPr>
            <p:ph type="sldNum" sz="quarter" idx="12"/>
          </p:nvPr>
        </p:nvSpPr>
        <p:spPr/>
        <p:txBody>
          <a:bodyPr/>
          <a:lstStyle/>
          <a:p>
            <a:fld id="{ED149FB6-D204-4D7C-BC69-C2FBC92923E3}" type="slidenum">
              <a:rPr lang="en-IN" smtClean="0"/>
              <a:pPr/>
              <a:t>12</a:t>
            </a:fld>
            <a:endParaRPr lang="en-IN"/>
          </a:p>
        </p:txBody>
      </p:sp>
      <p:sp>
        <p:nvSpPr>
          <p:cNvPr id="8" name="Footer Placeholder 7"/>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31343423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F61A9F0-1DE3-C13D-8E0A-EBFDED529BAE}"/>
              </a:ext>
            </a:extLst>
          </p:cNvPr>
          <p:cNvSpPr>
            <a:spLocks noGrp="1"/>
          </p:cNvSpPr>
          <p:nvPr>
            <p:ph type="title"/>
          </p:nvPr>
        </p:nvSpPr>
        <p:spPr>
          <a:xfrm>
            <a:off x="326571" y="352062"/>
            <a:ext cx="10752909" cy="1325563"/>
          </a:xfrm>
        </p:spPr>
        <p:txBody>
          <a:bodyPr>
            <a:normAutofit/>
          </a:bodyPr>
          <a:lstStyle/>
          <a:p>
            <a:r>
              <a:rPr lang="en-IN" sz="3200" dirty="0" smtClean="0">
                <a:solidFill>
                  <a:srgbClr val="000000"/>
                </a:solidFill>
                <a:effectLst/>
                <a:latin typeface="Times New Roman" panose="02020603050405020304" pitchFamily="18" charset="0"/>
                <a:ea typeface="Times New Roman" panose="02020603050405020304" pitchFamily="18" charset="0"/>
              </a:rPr>
              <a:t> </a:t>
            </a:r>
            <a:r>
              <a:rPr lang="en-IN" sz="2800" b="1" u="sng" dirty="0" smtClean="0">
                <a:solidFill>
                  <a:srgbClr val="000000"/>
                </a:solidFill>
                <a:latin typeface="Times New Roman" panose="02020603050405020304" pitchFamily="18" charset="0"/>
                <a:ea typeface="Times New Roman" panose="02020603050405020304" pitchFamily="18" charset="0"/>
              </a:rPr>
              <a:t>Parts</a:t>
            </a:r>
            <a:r>
              <a:rPr lang="en-IN" sz="2800" b="1" u="sng" dirty="0" smtClean="0">
                <a:solidFill>
                  <a:srgbClr val="000000"/>
                </a:solidFill>
                <a:effectLst/>
                <a:latin typeface="Times New Roman" panose="02020603050405020304" pitchFamily="18" charset="0"/>
                <a:ea typeface="Times New Roman" panose="02020603050405020304" pitchFamily="18" charset="0"/>
              </a:rPr>
              <a:t> Of </a:t>
            </a:r>
            <a:r>
              <a:rPr lang="en-IN" sz="2800" b="1" u="sng" dirty="0" err="1" smtClean="0">
                <a:solidFill>
                  <a:srgbClr val="000000"/>
                </a:solidFill>
                <a:effectLst/>
                <a:latin typeface="Times New Roman" panose="02020603050405020304" pitchFamily="18" charset="0"/>
                <a:ea typeface="Times New Roman" panose="02020603050405020304" pitchFamily="18" charset="0"/>
              </a:rPr>
              <a:t>Wimshrusht</a:t>
            </a:r>
            <a:r>
              <a:rPr lang="en-IN" sz="2800" b="1" u="sng" dirty="0" smtClean="0">
                <a:solidFill>
                  <a:srgbClr val="000000"/>
                </a:solidFill>
                <a:effectLst/>
                <a:latin typeface="Times New Roman" panose="02020603050405020304" pitchFamily="18" charset="0"/>
                <a:ea typeface="Times New Roman" panose="02020603050405020304" pitchFamily="18" charset="0"/>
              </a:rPr>
              <a:t> Machine</a:t>
            </a:r>
            <a:r>
              <a:rPr lang="en-IN" sz="2800" b="1" dirty="0" smtClean="0">
                <a:solidFill>
                  <a:srgbClr val="000000"/>
                </a:solidFill>
                <a:effectLst/>
                <a:latin typeface="Times New Roman" panose="02020603050405020304" pitchFamily="18" charset="0"/>
                <a:ea typeface="Times New Roman" panose="02020603050405020304" pitchFamily="18" charset="0"/>
              </a:rPr>
              <a:t>:</a:t>
            </a:r>
            <a:endParaRPr lang="en-IN" sz="2800" b="1" u="sng" dirty="0"/>
          </a:p>
        </p:txBody>
      </p:sp>
      <p:sp>
        <p:nvSpPr>
          <p:cNvPr id="3" name="Content Placeholder 2">
            <a:extLst>
              <a:ext uri="{FF2B5EF4-FFF2-40B4-BE49-F238E27FC236}">
                <a16:creationId xmlns:a16="http://schemas.microsoft.com/office/drawing/2014/main" xmlns="" id="{F8475193-0269-43C0-03CC-FF4383A49BC7}"/>
              </a:ext>
            </a:extLst>
          </p:cNvPr>
          <p:cNvSpPr>
            <a:spLocks noGrp="1"/>
          </p:cNvSpPr>
          <p:nvPr>
            <p:ph idx="1"/>
          </p:nvPr>
        </p:nvSpPr>
        <p:spPr>
          <a:xfrm>
            <a:off x="418011" y="1420676"/>
            <a:ext cx="5625738" cy="5032375"/>
          </a:xfrm>
        </p:spPr>
        <p:txBody>
          <a:bodyPr>
            <a:normAutofit fontScale="40000" lnSpcReduction="20000"/>
          </a:bodyPr>
          <a:lstStyle/>
          <a:p>
            <a:pPr marL="0" indent="0">
              <a:lnSpc>
                <a:spcPct val="120000"/>
              </a:lnSpc>
              <a:buNone/>
            </a:pPr>
            <a:r>
              <a:rPr lang="en-IN" sz="3600" dirty="0">
                <a:solidFill>
                  <a:srgbClr val="000000"/>
                </a:solidFill>
                <a:effectLst/>
                <a:latin typeface="Times New Roman" panose="02020603050405020304" pitchFamily="18" charset="0"/>
                <a:ea typeface="Times New Roman" panose="02020603050405020304" pitchFamily="18" charset="0"/>
              </a:rPr>
              <a:t>Components used in Wimshurst </a:t>
            </a:r>
            <a:r>
              <a:rPr lang="en-IN" sz="3600" dirty="0" smtClean="0">
                <a:solidFill>
                  <a:srgbClr val="000000"/>
                </a:solidFill>
                <a:effectLst/>
                <a:latin typeface="Times New Roman" panose="02020603050405020304" pitchFamily="18" charset="0"/>
                <a:ea typeface="Times New Roman" panose="02020603050405020304" pitchFamily="18" charset="0"/>
              </a:rPr>
              <a:t>machine:</a:t>
            </a:r>
            <a:endParaRPr lang="en-IN" sz="3600" dirty="0">
              <a:solidFill>
                <a:srgbClr val="000000"/>
              </a:solidFill>
              <a:effectLst/>
              <a:latin typeface="Times New Roman" panose="02020603050405020304" pitchFamily="18" charset="0"/>
              <a:ea typeface="Times New Roman" panose="02020603050405020304" pitchFamily="18" charset="0"/>
            </a:endParaRPr>
          </a:p>
          <a:p>
            <a:pPr marL="0" indent="0" algn="ctr">
              <a:lnSpc>
                <a:spcPct val="120000"/>
              </a:lnSpc>
              <a:buNone/>
            </a:pPr>
            <a:r>
              <a:rPr lang="en-IN" sz="2000" dirty="0">
                <a:solidFill>
                  <a:srgbClr val="000000"/>
                </a:solidFill>
                <a:effectLst/>
                <a:latin typeface="Times New Roman" panose="02020603050405020304" pitchFamily="18" charset="0"/>
                <a:ea typeface="Times New Roman" panose="02020603050405020304" pitchFamily="18" charset="0"/>
              </a:rPr>
              <a:t> </a:t>
            </a:r>
          </a:p>
          <a:p>
            <a:pPr marR="3175" algn="just" fontAlgn="base">
              <a:lnSpc>
                <a:spcPct val="120000"/>
              </a:lnSpc>
              <a:spcAft>
                <a:spcPts val="620"/>
              </a:spcAft>
              <a:buClr>
                <a:srgbClr val="000000"/>
              </a:buClr>
              <a:buSzPts val="1200"/>
            </a:pPr>
            <a:r>
              <a:rPr lang="en-IN" sz="34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Acrylic Plates </a:t>
            </a:r>
          </a:p>
          <a:p>
            <a:pPr marR="3175" algn="just" fontAlgn="base">
              <a:lnSpc>
                <a:spcPct val="120000"/>
              </a:lnSpc>
              <a:spcAft>
                <a:spcPts val="605"/>
              </a:spcAft>
              <a:buClr>
                <a:srgbClr val="000000"/>
              </a:buClr>
              <a:buSzPts val="1200"/>
            </a:pPr>
            <a:r>
              <a:rPr lang="en-IN" sz="34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Aluminium Sheets </a:t>
            </a:r>
          </a:p>
          <a:p>
            <a:pPr marR="3175" algn="just" fontAlgn="base">
              <a:lnSpc>
                <a:spcPct val="120000"/>
              </a:lnSpc>
              <a:spcAft>
                <a:spcPts val="615"/>
              </a:spcAft>
              <a:buClr>
                <a:srgbClr val="000000"/>
              </a:buClr>
              <a:buSzPts val="1200"/>
            </a:pPr>
            <a:r>
              <a:rPr lang="en-IN" sz="34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Wooden Ply </a:t>
            </a:r>
          </a:p>
          <a:p>
            <a:pPr marR="3175" algn="just" fontAlgn="base">
              <a:lnSpc>
                <a:spcPct val="120000"/>
              </a:lnSpc>
              <a:spcAft>
                <a:spcPts val="605"/>
              </a:spcAft>
              <a:buClr>
                <a:srgbClr val="000000"/>
              </a:buClr>
              <a:buSzPts val="1200"/>
            </a:pPr>
            <a:r>
              <a:rPr lang="en-IN" sz="34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Copper Wires </a:t>
            </a:r>
          </a:p>
          <a:p>
            <a:pPr marR="3175" algn="just" fontAlgn="base">
              <a:lnSpc>
                <a:spcPct val="120000"/>
              </a:lnSpc>
              <a:spcAft>
                <a:spcPts val="615"/>
              </a:spcAft>
              <a:buClr>
                <a:srgbClr val="000000"/>
              </a:buClr>
              <a:buSzPts val="1200"/>
            </a:pPr>
            <a:r>
              <a:rPr lang="en-IN" sz="34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Copper Electrodes </a:t>
            </a:r>
          </a:p>
          <a:p>
            <a:pPr marR="3175" algn="just" fontAlgn="base">
              <a:lnSpc>
                <a:spcPct val="120000"/>
              </a:lnSpc>
              <a:spcAft>
                <a:spcPts val="605"/>
              </a:spcAft>
              <a:buClr>
                <a:srgbClr val="000000"/>
              </a:buClr>
              <a:buSzPts val="1200"/>
            </a:pPr>
            <a:r>
              <a:rPr lang="en-IN" sz="34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Plastic Jars </a:t>
            </a:r>
          </a:p>
          <a:p>
            <a:pPr marR="3175" algn="just" fontAlgn="base">
              <a:lnSpc>
                <a:spcPct val="120000"/>
              </a:lnSpc>
              <a:spcAft>
                <a:spcPts val="620"/>
              </a:spcAft>
              <a:buClr>
                <a:srgbClr val="000000"/>
              </a:buClr>
              <a:buSzPts val="1200"/>
            </a:pPr>
            <a:r>
              <a:rPr lang="en-IN" sz="34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Elastic Belts </a:t>
            </a:r>
          </a:p>
          <a:p>
            <a:pPr marR="3175" algn="just" fontAlgn="base">
              <a:lnSpc>
                <a:spcPct val="120000"/>
              </a:lnSpc>
              <a:spcAft>
                <a:spcPts val="605"/>
              </a:spcAft>
              <a:buClr>
                <a:srgbClr val="000000"/>
              </a:buClr>
              <a:buSzPts val="1200"/>
            </a:pPr>
            <a:r>
              <a:rPr lang="en-IN" sz="34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Aluminium Alloy Rods </a:t>
            </a:r>
          </a:p>
          <a:p>
            <a:pPr marR="3175" algn="just" fontAlgn="base">
              <a:lnSpc>
                <a:spcPct val="120000"/>
              </a:lnSpc>
              <a:spcAft>
                <a:spcPts val="615"/>
              </a:spcAft>
              <a:buClr>
                <a:srgbClr val="000000"/>
              </a:buClr>
              <a:buSzPts val="1200"/>
            </a:pPr>
            <a:r>
              <a:rPr lang="en-IN" sz="34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Pulleys </a:t>
            </a:r>
          </a:p>
          <a:p>
            <a:pPr marR="3175" algn="just" fontAlgn="base">
              <a:lnSpc>
                <a:spcPct val="120000"/>
              </a:lnSpc>
              <a:spcAft>
                <a:spcPts val="1710"/>
              </a:spcAft>
              <a:buClr>
                <a:srgbClr val="000000"/>
              </a:buClr>
              <a:buSzPts val="1200"/>
            </a:pPr>
            <a:r>
              <a:rPr lang="en-IN" sz="34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Sofa legs </a:t>
            </a:r>
          </a:p>
          <a:p>
            <a:endParaRPr lang="en-IN" sz="2000" dirty="0"/>
          </a:p>
        </p:txBody>
      </p:sp>
      <p:pic>
        <p:nvPicPr>
          <p:cNvPr id="4" name="Picture 3">
            <a:extLst>
              <a:ext uri="{FF2B5EF4-FFF2-40B4-BE49-F238E27FC236}">
                <a16:creationId xmlns:a16="http://schemas.microsoft.com/office/drawing/2014/main" xmlns="" id="{96627ADF-AEDF-294D-E34B-F0C23B8AD0D3}"/>
              </a:ext>
            </a:extLst>
          </p:cNvPr>
          <p:cNvPicPr>
            <a:picLocks noChangeAspect="1"/>
          </p:cNvPicPr>
          <p:nvPr/>
        </p:nvPicPr>
        <p:blipFill>
          <a:blip r:embed="rId2"/>
          <a:stretch>
            <a:fillRect/>
          </a:stretch>
        </p:blipFill>
        <p:spPr>
          <a:xfrm>
            <a:off x="6184869" y="2010263"/>
            <a:ext cx="4974767" cy="3748698"/>
          </a:xfrm>
          <a:prstGeom prst="rect">
            <a:avLst/>
          </a:prstGeom>
        </p:spPr>
      </p:pic>
      <p:sp>
        <p:nvSpPr>
          <p:cNvPr id="5" name="TextBox 4">
            <a:extLst>
              <a:ext uri="{FF2B5EF4-FFF2-40B4-BE49-F238E27FC236}">
                <a16:creationId xmlns:a16="http://schemas.microsoft.com/office/drawing/2014/main" xmlns="" id="{D8CD558A-0289-6F68-F79D-306527B5F58A}"/>
              </a:ext>
            </a:extLst>
          </p:cNvPr>
          <p:cNvSpPr txBox="1"/>
          <p:nvPr/>
        </p:nvSpPr>
        <p:spPr>
          <a:xfrm>
            <a:off x="7231152" y="5893870"/>
            <a:ext cx="2882199" cy="369332"/>
          </a:xfrm>
          <a:prstGeom prst="rect">
            <a:avLst/>
          </a:prstGeom>
          <a:noFill/>
        </p:spPr>
        <p:txBody>
          <a:bodyPr wrap="none" rtlCol="0">
            <a:spAutoFit/>
          </a:bodyPr>
          <a:lstStyle/>
          <a:p>
            <a:r>
              <a:rPr lang="en-IN" b="1" u="sng" dirty="0">
                <a:latin typeface="Times New Roman" panose="02020603050405020304" pitchFamily="18" charset="0"/>
                <a:cs typeface="Times New Roman" panose="02020603050405020304" pitchFamily="18" charset="0"/>
              </a:rPr>
              <a:t>Actual Wimshurst machine</a:t>
            </a:r>
          </a:p>
        </p:txBody>
      </p:sp>
      <p:sp>
        <p:nvSpPr>
          <p:cNvPr id="6" name="Date Placeholder 5"/>
          <p:cNvSpPr>
            <a:spLocks noGrp="1"/>
          </p:cNvSpPr>
          <p:nvPr>
            <p:ph type="dt" sz="half" idx="10"/>
          </p:nvPr>
        </p:nvSpPr>
        <p:spPr/>
        <p:txBody>
          <a:bodyPr/>
          <a:lstStyle/>
          <a:p>
            <a:fld id="{9426D212-B00A-4289-84E1-822642A38229}" type="datetime1">
              <a:rPr lang="en-IN" smtClean="0"/>
              <a:pPr/>
              <a:t>30-05-2022</a:t>
            </a:fld>
            <a:endParaRPr lang="en-IN"/>
          </a:p>
        </p:txBody>
      </p:sp>
      <p:sp>
        <p:nvSpPr>
          <p:cNvPr id="7" name="Slide Number Placeholder 6"/>
          <p:cNvSpPr>
            <a:spLocks noGrp="1"/>
          </p:cNvSpPr>
          <p:nvPr>
            <p:ph type="sldNum" sz="quarter" idx="12"/>
          </p:nvPr>
        </p:nvSpPr>
        <p:spPr/>
        <p:txBody>
          <a:bodyPr/>
          <a:lstStyle/>
          <a:p>
            <a:fld id="{ED149FB6-D204-4D7C-BC69-C2FBC92923E3}" type="slidenum">
              <a:rPr lang="en-IN" smtClean="0"/>
              <a:pPr/>
              <a:t>13</a:t>
            </a:fld>
            <a:endParaRPr lang="en-IN"/>
          </a:p>
        </p:txBody>
      </p:sp>
      <p:sp>
        <p:nvSpPr>
          <p:cNvPr id="8" name="Footer Placeholder 7"/>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3078330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D0B6D3D-1429-1619-96EA-30254C1ECA76}"/>
              </a:ext>
            </a:extLst>
          </p:cNvPr>
          <p:cNvSpPr>
            <a:spLocks noGrp="1"/>
          </p:cNvSpPr>
          <p:nvPr>
            <p:ph type="title"/>
          </p:nvPr>
        </p:nvSpPr>
        <p:spPr>
          <a:xfrm>
            <a:off x="235131" y="365125"/>
            <a:ext cx="11118669" cy="1325563"/>
          </a:xfrm>
        </p:spPr>
        <p:txBody>
          <a:bodyPr>
            <a:normAutofit/>
          </a:bodyPr>
          <a:lstStyle/>
          <a:p>
            <a:r>
              <a:rPr lang="en-IN" sz="2800" b="1" u="sng" dirty="0" smtClean="0">
                <a:latin typeface="Times New Roman" panose="02020603050405020304" pitchFamily="18" charset="0"/>
                <a:cs typeface="Times New Roman" panose="02020603050405020304" pitchFamily="18" charset="0"/>
              </a:rPr>
              <a:t>Wimshurst  electrostatic generator Calculations</a:t>
            </a:r>
            <a:r>
              <a:rPr lang="en-IN" sz="3200" b="1" dirty="0" smtClean="0">
                <a:latin typeface="Times New Roman" panose="02020603050405020304" pitchFamily="18" charset="0"/>
                <a:cs typeface="Times New Roman" panose="02020603050405020304" pitchFamily="18" charset="0"/>
              </a:rPr>
              <a:t>:</a:t>
            </a:r>
            <a:endParaRPr lang="en-IN" sz="32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05A88138-8347-95D9-86BE-28FF26088934}"/>
              </a:ext>
            </a:extLst>
          </p:cNvPr>
          <p:cNvSpPr>
            <a:spLocks noGrp="1"/>
          </p:cNvSpPr>
          <p:nvPr>
            <p:ph idx="1"/>
          </p:nvPr>
        </p:nvSpPr>
        <p:spPr>
          <a:xfrm>
            <a:off x="156755" y="1812563"/>
            <a:ext cx="11834948" cy="4351338"/>
          </a:xfrm>
        </p:spPr>
        <p:txBody>
          <a:bodyPr>
            <a:normAutofit fontScale="92500" lnSpcReduction="20000"/>
          </a:bodyPr>
          <a:lstStyle/>
          <a:p>
            <a:pPr marL="12065" marR="3175" indent="-6350" algn="just">
              <a:lnSpc>
                <a:spcPct val="145000"/>
              </a:lnSpc>
              <a:spcAft>
                <a:spcPts val="1675"/>
              </a:spcAft>
            </a:pPr>
            <a:r>
              <a:rPr lang="en-IN" sz="2000" dirty="0">
                <a:solidFill>
                  <a:srgbClr val="000000"/>
                </a:solidFill>
                <a:effectLst/>
                <a:latin typeface="Times New Roman" panose="02020603050405020304" pitchFamily="18" charset="0"/>
                <a:ea typeface="Times New Roman" panose="02020603050405020304" pitchFamily="18" charset="0"/>
              </a:rPr>
              <a:t>There are in total 4 pulleys which are used, out of the four 2 are used on the driving shaft and the other 2 driven pulleys are attached to the acrylic disk plate. Both the sets of driving and driven pulleys are connected with the elastic belt, one elastic belt is connected normally another is given a loop. This will make disk rotate in opposite direction.  </a:t>
            </a:r>
          </a:p>
          <a:p>
            <a:pPr marL="12065" marR="3175" indent="-6350" algn="just">
              <a:lnSpc>
                <a:spcPct val="145000"/>
              </a:lnSpc>
              <a:spcAft>
                <a:spcPts val="1785"/>
              </a:spcAft>
            </a:pPr>
            <a:r>
              <a:rPr lang="en-IN" sz="2000" dirty="0">
                <a:solidFill>
                  <a:srgbClr val="000000"/>
                </a:solidFill>
                <a:effectLst/>
                <a:latin typeface="Times New Roman" panose="02020603050405020304" pitchFamily="18" charset="0"/>
                <a:ea typeface="Times New Roman" panose="02020603050405020304" pitchFamily="18" charset="0"/>
              </a:rPr>
              <a:t>The diameter of the driving pulleys (d</a:t>
            </a:r>
            <a:r>
              <a:rPr lang="en-IN" sz="2000" baseline="-25000" dirty="0">
                <a:solidFill>
                  <a:srgbClr val="000000"/>
                </a:solidFill>
                <a:effectLst/>
                <a:latin typeface="Times New Roman" panose="02020603050405020304" pitchFamily="18" charset="0"/>
                <a:ea typeface="Times New Roman" panose="02020603050405020304" pitchFamily="18" charset="0"/>
              </a:rPr>
              <a:t>1</a:t>
            </a:r>
            <a:r>
              <a:rPr lang="en-IN" sz="2000" dirty="0">
                <a:solidFill>
                  <a:srgbClr val="000000"/>
                </a:solidFill>
                <a:effectLst/>
                <a:latin typeface="Times New Roman" panose="02020603050405020304" pitchFamily="18" charset="0"/>
                <a:ea typeface="Times New Roman" panose="02020603050405020304" pitchFamily="18" charset="0"/>
              </a:rPr>
              <a:t>) = 100mm </a:t>
            </a:r>
          </a:p>
          <a:p>
            <a:pPr marL="12065" marR="3175" indent="-6350" algn="just">
              <a:lnSpc>
                <a:spcPct val="145000"/>
              </a:lnSpc>
              <a:spcAft>
                <a:spcPts val="1740"/>
              </a:spcAft>
            </a:pPr>
            <a:r>
              <a:rPr lang="en-IN" sz="2000" dirty="0">
                <a:solidFill>
                  <a:srgbClr val="000000"/>
                </a:solidFill>
                <a:effectLst/>
                <a:latin typeface="Times New Roman" panose="02020603050405020304" pitchFamily="18" charset="0"/>
                <a:ea typeface="Times New Roman" panose="02020603050405020304" pitchFamily="18" charset="0"/>
              </a:rPr>
              <a:t>The diameter of the driven pulley (d</a:t>
            </a:r>
            <a:r>
              <a:rPr lang="en-IN" sz="2000" baseline="-25000" dirty="0">
                <a:solidFill>
                  <a:srgbClr val="000000"/>
                </a:solidFill>
                <a:effectLst/>
                <a:latin typeface="Times New Roman" panose="02020603050405020304" pitchFamily="18" charset="0"/>
                <a:ea typeface="Times New Roman" panose="02020603050405020304" pitchFamily="18" charset="0"/>
              </a:rPr>
              <a:t>2</a:t>
            </a:r>
            <a:r>
              <a:rPr lang="en-IN" sz="2000" dirty="0">
                <a:solidFill>
                  <a:srgbClr val="000000"/>
                </a:solidFill>
                <a:effectLst/>
                <a:latin typeface="Times New Roman" panose="02020603050405020304" pitchFamily="18" charset="0"/>
                <a:ea typeface="Times New Roman" panose="02020603050405020304" pitchFamily="18" charset="0"/>
              </a:rPr>
              <a:t>) = 20mm </a:t>
            </a:r>
          </a:p>
          <a:p>
            <a:pPr marL="12065" marR="3175" indent="-6350" algn="just">
              <a:lnSpc>
                <a:spcPct val="213000"/>
              </a:lnSpc>
              <a:spcAft>
                <a:spcPts val="75"/>
              </a:spcAft>
            </a:pPr>
            <a:r>
              <a:rPr lang="en-IN" sz="2000" dirty="0">
                <a:solidFill>
                  <a:srgbClr val="000000"/>
                </a:solidFill>
                <a:effectLst/>
                <a:latin typeface="Times New Roman" panose="02020603050405020304" pitchFamily="18" charset="0"/>
                <a:ea typeface="Times New Roman" panose="02020603050405020304" pitchFamily="18" charset="0"/>
              </a:rPr>
              <a:t>To find the rotation that the driven pulley will make when the driving the pulley will make a single turn: </a:t>
            </a:r>
            <a:endParaRPr lang="en-IN" sz="2000" dirty="0" smtClean="0">
              <a:solidFill>
                <a:srgbClr val="000000"/>
              </a:solidFill>
              <a:effectLst/>
              <a:latin typeface="Times New Roman" panose="02020603050405020304" pitchFamily="18" charset="0"/>
              <a:ea typeface="Times New Roman" panose="02020603050405020304" pitchFamily="18" charset="0"/>
            </a:endParaRPr>
          </a:p>
          <a:p>
            <a:pPr marL="12065" marR="3175" indent="-6350" algn="just">
              <a:lnSpc>
                <a:spcPct val="213000"/>
              </a:lnSpc>
              <a:spcAft>
                <a:spcPts val="75"/>
              </a:spcAft>
              <a:buNone/>
            </a:pPr>
            <a:r>
              <a:rPr lang="en-IN" sz="2000" dirty="0" smtClean="0">
                <a:solidFill>
                  <a:srgbClr val="000000"/>
                </a:solidFill>
                <a:latin typeface="Times New Roman" panose="02020603050405020304" pitchFamily="18" charset="0"/>
                <a:ea typeface="Times New Roman" panose="02020603050405020304" pitchFamily="18" charset="0"/>
              </a:rPr>
              <a:t> </a:t>
            </a:r>
            <a:r>
              <a:rPr lang="en-IN" sz="2000" dirty="0" smtClean="0">
                <a:solidFill>
                  <a:srgbClr val="000000"/>
                </a:solidFill>
                <a:effectLst/>
                <a:latin typeface="Times New Roman" panose="02020603050405020304" pitchFamily="18" charset="0"/>
                <a:ea typeface="Times New Roman" panose="02020603050405020304" pitchFamily="18" charset="0"/>
              </a:rPr>
              <a:t>d1*N1 </a:t>
            </a:r>
            <a:r>
              <a:rPr lang="en-IN" sz="2000" dirty="0">
                <a:solidFill>
                  <a:srgbClr val="000000"/>
                </a:solidFill>
                <a:effectLst/>
                <a:latin typeface="Times New Roman" panose="02020603050405020304" pitchFamily="18" charset="0"/>
                <a:ea typeface="Times New Roman" panose="02020603050405020304" pitchFamily="18" charset="0"/>
              </a:rPr>
              <a:t>= d2*N2 </a:t>
            </a:r>
          </a:p>
          <a:p>
            <a:endParaRPr lang="en-IN" dirty="0"/>
          </a:p>
        </p:txBody>
      </p:sp>
      <p:sp>
        <p:nvSpPr>
          <p:cNvPr id="4" name="Date Placeholder 3"/>
          <p:cNvSpPr>
            <a:spLocks noGrp="1"/>
          </p:cNvSpPr>
          <p:nvPr>
            <p:ph type="dt" sz="half" idx="10"/>
          </p:nvPr>
        </p:nvSpPr>
        <p:spPr/>
        <p:txBody>
          <a:bodyPr/>
          <a:lstStyle/>
          <a:p>
            <a:fld id="{B1A82DFF-4E84-4096-BD4A-85C9ADF90A63}"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14</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1037536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5B36704-94BC-A2EC-12E7-9C268A0AF12E}"/>
              </a:ext>
            </a:extLst>
          </p:cNvPr>
          <p:cNvSpPr>
            <a:spLocks noGrp="1"/>
          </p:cNvSpPr>
          <p:nvPr>
            <p:ph idx="1"/>
          </p:nvPr>
        </p:nvSpPr>
        <p:spPr>
          <a:xfrm>
            <a:off x="838200" y="334108"/>
            <a:ext cx="10515600" cy="6031523"/>
          </a:xfrm>
        </p:spPr>
        <p:txBody>
          <a:bodyPr>
            <a:normAutofit/>
          </a:bodyPr>
          <a:lstStyle/>
          <a:p>
            <a:pPr marL="12065" marR="3175" indent="-6350" algn="just">
              <a:lnSpc>
                <a:spcPct val="100000"/>
              </a:lnSpc>
              <a:spcAft>
                <a:spcPts val="1725"/>
              </a:spcAft>
            </a:pPr>
            <a:r>
              <a:rPr lang="en-IN" sz="1800" dirty="0">
                <a:solidFill>
                  <a:srgbClr val="000000"/>
                </a:solidFill>
                <a:effectLst/>
                <a:latin typeface="Times New Roman" panose="02020603050405020304" pitchFamily="18" charset="0"/>
                <a:ea typeface="Times New Roman" panose="02020603050405020304" pitchFamily="18" charset="0"/>
              </a:rPr>
              <a:t>d1/d2 = N2/N1 </a:t>
            </a:r>
          </a:p>
          <a:p>
            <a:pPr marL="12065" marR="3175" indent="-6350" algn="just">
              <a:lnSpc>
                <a:spcPct val="100000"/>
              </a:lnSpc>
              <a:spcAft>
                <a:spcPts val="1790"/>
              </a:spcAft>
            </a:pPr>
            <a:r>
              <a:rPr lang="en-IN" sz="1800" dirty="0">
                <a:solidFill>
                  <a:srgbClr val="000000"/>
                </a:solidFill>
                <a:effectLst/>
                <a:latin typeface="Times New Roman" panose="02020603050405020304" pitchFamily="18" charset="0"/>
                <a:ea typeface="Times New Roman" panose="02020603050405020304" pitchFamily="18" charset="0"/>
              </a:rPr>
              <a:t>N</a:t>
            </a:r>
            <a:r>
              <a:rPr lang="en-IN" sz="1800" baseline="-25000" dirty="0">
                <a:solidFill>
                  <a:srgbClr val="000000"/>
                </a:solidFill>
                <a:effectLst/>
                <a:latin typeface="Times New Roman" panose="02020603050405020304" pitchFamily="18" charset="0"/>
                <a:ea typeface="Times New Roman" panose="02020603050405020304" pitchFamily="18" charset="0"/>
              </a:rPr>
              <a:t>1</a:t>
            </a:r>
            <a:r>
              <a:rPr lang="en-IN" sz="1800" dirty="0">
                <a:solidFill>
                  <a:srgbClr val="000000"/>
                </a:solidFill>
                <a:effectLst/>
                <a:latin typeface="Times New Roman" panose="02020603050405020304" pitchFamily="18" charset="0"/>
                <a:ea typeface="Times New Roman" panose="02020603050405020304" pitchFamily="18" charset="0"/>
              </a:rPr>
              <a:t>= speed of the driving pulley </a:t>
            </a:r>
          </a:p>
          <a:p>
            <a:pPr marL="12065" marR="3175" indent="-6350" algn="just">
              <a:lnSpc>
                <a:spcPct val="100000"/>
              </a:lnSpc>
              <a:spcAft>
                <a:spcPts val="1780"/>
              </a:spcAft>
            </a:pPr>
            <a:r>
              <a:rPr lang="en-IN" sz="1800" dirty="0">
                <a:solidFill>
                  <a:srgbClr val="000000"/>
                </a:solidFill>
                <a:effectLst/>
                <a:latin typeface="Times New Roman" panose="02020603050405020304" pitchFamily="18" charset="0"/>
                <a:ea typeface="Times New Roman" panose="02020603050405020304" pitchFamily="18" charset="0"/>
              </a:rPr>
              <a:t>N</a:t>
            </a:r>
            <a:r>
              <a:rPr lang="en-IN" sz="1800" baseline="-25000" dirty="0">
                <a:solidFill>
                  <a:srgbClr val="000000"/>
                </a:solidFill>
                <a:effectLst/>
                <a:latin typeface="Times New Roman" panose="02020603050405020304" pitchFamily="18" charset="0"/>
                <a:ea typeface="Times New Roman" panose="02020603050405020304" pitchFamily="18" charset="0"/>
              </a:rPr>
              <a:t>2</a:t>
            </a:r>
            <a:r>
              <a:rPr lang="en-IN" sz="1800" dirty="0">
                <a:solidFill>
                  <a:srgbClr val="000000"/>
                </a:solidFill>
                <a:effectLst/>
                <a:latin typeface="Times New Roman" panose="02020603050405020304" pitchFamily="18" charset="0"/>
                <a:ea typeface="Times New Roman" panose="02020603050405020304" pitchFamily="18" charset="0"/>
              </a:rPr>
              <a:t>= speed of the driven pulley </a:t>
            </a:r>
          </a:p>
          <a:p>
            <a:pPr marL="12065" marR="3175" indent="-6350" algn="just">
              <a:lnSpc>
                <a:spcPct val="100000"/>
              </a:lnSpc>
              <a:spcAft>
                <a:spcPts val="1855"/>
              </a:spcAft>
            </a:pPr>
            <a:r>
              <a:rPr lang="en-IN" sz="1800" dirty="0">
                <a:solidFill>
                  <a:srgbClr val="000000"/>
                </a:solidFill>
                <a:effectLst/>
                <a:latin typeface="Times New Roman" panose="02020603050405020304" pitchFamily="18" charset="0"/>
                <a:ea typeface="Times New Roman" panose="02020603050405020304" pitchFamily="18" charset="0"/>
              </a:rPr>
              <a:t>100*1 = 20*N</a:t>
            </a:r>
            <a:r>
              <a:rPr lang="en-IN" sz="1800" baseline="-25000" dirty="0">
                <a:solidFill>
                  <a:srgbClr val="000000"/>
                </a:solidFill>
                <a:effectLst/>
                <a:latin typeface="Times New Roman" panose="02020603050405020304" pitchFamily="18" charset="0"/>
                <a:ea typeface="Times New Roman" panose="02020603050405020304" pitchFamily="18" charset="0"/>
              </a:rPr>
              <a:t>2</a:t>
            </a:r>
            <a:r>
              <a:rPr lang="en-IN" sz="1800" dirty="0">
                <a:solidFill>
                  <a:srgbClr val="000000"/>
                </a:solidFill>
                <a:effectLst/>
                <a:latin typeface="Times New Roman" panose="02020603050405020304" pitchFamily="18" charset="0"/>
                <a:ea typeface="Times New Roman" panose="02020603050405020304" pitchFamily="18" charset="0"/>
              </a:rPr>
              <a:t> …(considering a single rotation for driving pulley) </a:t>
            </a:r>
          </a:p>
          <a:p>
            <a:pPr marL="12065" marR="3175" indent="-6350" algn="just">
              <a:lnSpc>
                <a:spcPct val="100000"/>
              </a:lnSpc>
              <a:spcAft>
                <a:spcPts val="1845"/>
              </a:spcAft>
            </a:pPr>
            <a:r>
              <a:rPr lang="en-IN" sz="1800" dirty="0">
                <a:solidFill>
                  <a:srgbClr val="000000"/>
                </a:solidFill>
                <a:effectLst/>
                <a:latin typeface="Times New Roman" panose="02020603050405020304" pitchFamily="18" charset="0"/>
                <a:ea typeface="Times New Roman" panose="02020603050405020304" pitchFamily="18" charset="0"/>
              </a:rPr>
              <a:t>N</a:t>
            </a:r>
            <a:r>
              <a:rPr lang="en-IN" sz="1800" baseline="-25000" dirty="0">
                <a:solidFill>
                  <a:srgbClr val="000000"/>
                </a:solidFill>
                <a:effectLst/>
                <a:latin typeface="Times New Roman" panose="02020603050405020304" pitchFamily="18" charset="0"/>
                <a:ea typeface="Times New Roman" panose="02020603050405020304" pitchFamily="18" charset="0"/>
              </a:rPr>
              <a:t>2 </a:t>
            </a:r>
            <a:r>
              <a:rPr lang="en-IN" sz="1800" dirty="0">
                <a:solidFill>
                  <a:srgbClr val="000000"/>
                </a:solidFill>
                <a:effectLst/>
                <a:latin typeface="Times New Roman" panose="02020603050405020304" pitchFamily="18" charset="0"/>
                <a:ea typeface="Times New Roman" panose="02020603050405020304" pitchFamily="18" charset="0"/>
              </a:rPr>
              <a:t>= 100/20 </a:t>
            </a:r>
          </a:p>
          <a:p>
            <a:pPr marL="12065" marR="3175" indent="-6350" algn="just">
              <a:lnSpc>
                <a:spcPct val="100000"/>
              </a:lnSpc>
              <a:spcAft>
                <a:spcPts val="1850"/>
              </a:spcAft>
            </a:pPr>
            <a:r>
              <a:rPr lang="en-IN" sz="1800" dirty="0">
                <a:solidFill>
                  <a:srgbClr val="000000"/>
                </a:solidFill>
                <a:effectLst/>
                <a:latin typeface="Times New Roman" panose="02020603050405020304" pitchFamily="18" charset="0"/>
                <a:ea typeface="Times New Roman" panose="02020603050405020304" pitchFamily="18" charset="0"/>
              </a:rPr>
              <a:t>N</a:t>
            </a:r>
            <a:r>
              <a:rPr lang="en-IN" sz="1800" baseline="-25000" dirty="0">
                <a:solidFill>
                  <a:srgbClr val="000000"/>
                </a:solidFill>
                <a:effectLst/>
                <a:latin typeface="Times New Roman" panose="02020603050405020304" pitchFamily="18" charset="0"/>
                <a:ea typeface="Times New Roman" panose="02020603050405020304" pitchFamily="18" charset="0"/>
              </a:rPr>
              <a:t>2 </a:t>
            </a:r>
            <a:r>
              <a:rPr lang="en-IN" sz="1800" dirty="0">
                <a:solidFill>
                  <a:srgbClr val="000000"/>
                </a:solidFill>
                <a:effectLst/>
                <a:latin typeface="Times New Roman" panose="02020603050405020304" pitchFamily="18" charset="0"/>
                <a:ea typeface="Times New Roman" panose="02020603050405020304" pitchFamily="18" charset="0"/>
              </a:rPr>
              <a:t>= 5  </a:t>
            </a:r>
          </a:p>
          <a:p>
            <a:pPr marL="12065" marR="3175" indent="-6350" algn="just">
              <a:lnSpc>
                <a:spcPct val="100000"/>
              </a:lnSpc>
              <a:spcAft>
                <a:spcPts val="1700"/>
              </a:spcAft>
            </a:pPr>
            <a:r>
              <a:rPr lang="en-IN" sz="1800" dirty="0">
                <a:solidFill>
                  <a:srgbClr val="000000"/>
                </a:solidFill>
                <a:effectLst/>
                <a:latin typeface="Times New Roman" panose="02020603050405020304" pitchFamily="18" charset="0"/>
                <a:ea typeface="Times New Roman" panose="02020603050405020304" pitchFamily="18" charset="0"/>
              </a:rPr>
              <a:t>1*d</a:t>
            </a:r>
            <a:r>
              <a:rPr lang="en-IN" sz="1800" baseline="-25000" dirty="0">
                <a:solidFill>
                  <a:srgbClr val="000000"/>
                </a:solidFill>
                <a:effectLst/>
                <a:latin typeface="Times New Roman" panose="02020603050405020304" pitchFamily="18" charset="0"/>
                <a:ea typeface="Times New Roman" panose="02020603050405020304" pitchFamily="18" charset="0"/>
              </a:rPr>
              <a:t>1</a:t>
            </a:r>
            <a:r>
              <a:rPr lang="en-IN" sz="1800" dirty="0">
                <a:solidFill>
                  <a:srgbClr val="000000"/>
                </a:solidFill>
                <a:effectLst/>
                <a:latin typeface="Times New Roman" panose="02020603050405020304" pitchFamily="18" charset="0"/>
                <a:ea typeface="Times New Roman" panose="02020603050405020304" pitchFamily="18" charset="0"/>
              </a:rPr>
              <a:t>= 5*d</a:t>
            </a:r>
            <a:r>
              <a:rPr lang="en-IN" sz="1800" baseline="-25000" dirty="0">
                <a:solidFill>
                  <a:srgbClr val="000000"/>
                </a:solidFill>
                <a:effectLst/>
                <a:latin typeface="Times New Roman" panose="02020603050405020304" pitchFamily="18" charset="0"/>
                <a:ea typeface="Times New Roman" panose="02020603050405020304" pitchFamily="18" charset="0"/>
              </a:rPr>
              <a:t>2 </a:t>
            </a:r>
          </a:p>
          <a:p>
            <a:pPr marL="12065" marR="3175" indent="-6350" algn="just">
              <a:lnSpc>
                <a:spcPct val="100000"/>
              </a:lnSpc>
              <a:spcAft>
                <a:spcPts val="1700"/>
              </a:spcAft>
            </a:pPr>
            <a:r>
              <a:rPr lang="en-IN" sz="1800" dirty="0">
                <a:solidFill>
                  <a:srgbClr val="000000"/>
                </a:solidFill>
                <a:effectLst/>
                <a:latin typeface="Times New Roman" panose="02020603050405020304" pitchFamily="18" charset="0"/>
                <a:ea typeface="Times New Roman" panose="02020603050405020304" pitchFamily="18" charset="0"/>
              </a:rPr>
              <a:t>Therefore, if the speed of the driving pulley is 30 </a:t>
            </a:r>
            <a:r>
              <a:rPr lang="en-IN" sz="1800" dirty="0" err="1">
                <a:solidFill>
                  <a:srgbClr val="000000"/>
                </a:solidFill>
                <a:effectLst/>
                <a:latin typeface="Times New Roman" panose="02020603050405020304" pitchFamily="18" charset="0"/>
                <a:ea typeface="Times New Roman" panose="02020603050405020304" pitchFamily="18" charset="0"/>
              </a:rPr>
              <a:t>r.p.m</a:t>
            </a:r>
            <a:r>
              <a:rPr lang="en-IN" sz="1800" dirty="0">
                <a:solidFill>
                  <a:srgbClr val="000000"/>
                </a:solidFill>
                <a:effectLst/>
                <a:latin typeface="Times New Roman" panose="02020603050405020304" pitchFamily="18" charset="0"/>
                <a:ea typeface="Times New Roman" panose="02020603050405020304" pitchFamily="18" charset="0"/>
              </a:rPr>
              <a:t>. then the speed of </a:t>
            </a:r>
            <a:r>
              <a:rPr lang="en-IN" sz="1800" dirty="0" smtClean="0">
                <a:solidFill>
                  <a:srgbClr val="000000"/>
                </a:solidFill>
                <a:effectLst/>
                <a:latin typeface="Times New Roman" panose="02020603050405020304" pitchFamily="18" charset="0"/>
                <a:ea typeface="Times New Roman" panose="02020603050405020304" pitchFamily="18" charset="0"/>
              </a:rPr>
              <a:t>the</a:t>
            </a:r>
          </a:p>
          <a:p>
            <a:pPr marL="12065" marR="3175" indent="-6350" algn="just">
              <a:lnSpc>
                <a:spcPct val="100000"/>
              </a:lnSpc>
              <a:spcAft>
                <a:spcPts val="1700"/>
              </a:spcAft>
              <a:buNone/>
            </a:pPr>
            <a:r>
              <a:rPr lang="en-IN" sz="1800" dirty="0" smtClean="0">
                <a:solidFill>
                  <a:srgbClr val="000000"/>
                </a:solidFill>
                <a:effectLst/>
                <a:latin typeface="Times New Roman" panose="02020603050405020304" pitchFamily="18" charset="0"/>
                <a:ea typeface="Times New Roman" panose="02020603050405020304" pitchFamily="18" charset="0"/>
              </a:rPr>
              <a:t> </a:t>
            </a:r>
            <a:r>
              <a:rPr lang="en-IN" sz="1800" dirty="0">
                <a:solidFill>
                  <a:srgbClr val="000000"/>
                </a:solidFill>
                <a:effectLst/>
                <a:latin typeface="Times New Roman" panose="02020603050405020304" pitchFamily="18" charset="0"/>
                <a:ea typeface="Times New Roman" panose="02020603050405020304" pitchFamily="18" charset="0"/>
              </a:rPr>
              <a:t>driven pulley will be 150 </a:t>
            </a:r>
            <a:r>
              <a:rPr lang="en-IN" sz="1800" dirty="0" err="1" smtClean="0">
                <a:solidFill>
                  <a:srgbClr val="000000"/>
                </a:solidFill>
                <a:effectLst/>
                <a:latin typeface="Times New Roman" panose="02020603050405020304" pitchFamily="18" charset="0"/>
                <a:ea typeface="Times New Roman" panose="02020603050405020304" pitchFamily="18" charset="0"/>
              </a:rPr>
              <a:t>r.p.m</a:t>
            </a:r>
            <a:r>
              <a:rPr lang="en-IN" sz="1800" dirty="0" smtClean="0">
                <a:solidFill>
                  <a:srgbClr val="000000"/>
                </a:solidFill>
                <a:effectLst/>
                <a:latin typeface="Times New Roman" panose="02020603050405020304" pitchFamily="18" charset="0"/>
                <a:ea typeface="Times New Roman" panose="02020603050405020304" pitchFamily="18" charset="0"/>
              </a:rPr>
              <a:t>.</a:t>
            </a:r>
            <a:endParaRPr lang="en-IN" sz="1800" dirty="0">
              <a:solidFill>
                <a:srgbClr val="000000"/>
              </a:solidFill>
              <a:effectLst/>
              <a:latin typeface="Times New Roman" panose="02020603050405020304" pitchFamily="18" charset="0"/>
              <a:ea typeface="Times New Roman" panose="02020603050405020304" pitchFamily="18" charset="0"/>
            </a:endParaRPr>
          </a:p>
        </p:txBody>
      </p:sp>
      <p:pic>
        <p:nvPicPr>
          <p:cNvPr id="4" name="Picture 3">
            <a:extLst>
              <a:ext uri="{FF2B5EF4-FFF2-40B4-BE49-F238E27FC236}">
                <a16:creationId xmlns:a16="http://schemas.microsoft.com/office/drawing/2014/main" xmlns="" id="{DD1C878E-F5B0-8B91-FC40-1D31A3725260}"/>
              </a:ext>
            </a:extLst>
          </p:cNvPr>
          <p:cNvPicPr>
            <a:picLocks noChangeAspect="1"/>
          </p:cNvPicPr>
          <p:nvPr/>
        </p:nvPicPr>
        <p:blipFill>
          <a:blip r:embed="rId2" cstate="print"/>
          <a:stretch>
            <a:fillRect/>
          </a:stretch>
        </p:blipFill>
        <p:spPr>
          <a:xfrm>
            <a:off x="8386354" y="3254322"/>
            <a:ext cx="2978331" cy="251167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xmlns="" id="{F077861C-018F-271B-1BAD-698978D4FC23}"/>
              </a:ext>
            </a:extLst>
          </p:cNvPr>
          <p:cNvPicPr>
            <a:picLocks noChangeAspect="1"/>
          </p:cNvPicPr>
          <p:nvPr/>
        </p:nvPicPr>
        <p:blipFill>
          <a:blip r:embed="rId3" cstate="print"/>
          <a:stretch>
            <a:fillRect/>
          </a:stretch>
        </p:blipFill>
        <p:spPr>
          <a:xfrm>
            <a:off x="8386397" y="496389"/>
            <a:ext cx="2886849" cy="218819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Date Placeholder 4"/>
          <p:cNvSpPr>
            <a:spLocks noGrp="1"/>
          </p:cNvSpPr>
          <p:nvPr>
            <p:ph type="dt" sz="half" idx="10"/>
          </p:nvPr>
        </p:nvSpPr>
        <p:spPr/>
        <p:txBody>
          <a:bodyPr/>
          <a:lstStyle/>
          <a:p>
            <a:fld id="{42A30A02-8255-4D2C-B4D3-022280B0F89C}" type="datetime1">
              <a:rPr lang="en-IN" smtClean="0"/>
              <a:pPr/>
              <a:t>30-05-2022</a:t>
            </a:fld>
            <a:endParaRPr lang="en-IN"/>
          </a:p>
        </p:txBody>
      </p:sp>
      <p:sp>
        <p:nvSpPr>
          <p:cNvPr id="6" name="Slide Number Placeholder 5"/>
          <p:cNvSpPr>
            <a:spLocks noGrp="1"/>
          </p:cNvSpPr>
          <p:nvPr>
            <p:ph type="sldNum" sz="quarter" idx="12"/>
          </p:nvPr>
        </p:nvSpPr>
        <p:spPr/>
        <p:txBody>
          <a:bodyPr/>
          <a:lstStyle/>
          <a:p>
            <a:fld id="{ED149FB6-D204-4D7C-BC69-C2FBC92923E3}" type="slidenum">
              <a:rPr lang="en-IN" smtClean="0"/>
              <a:pPr/>
              <a:t>15</a:t>
            </a:fld>
            <a:endParaRPr lang="en-IN"/>
          </a:p>
        </p:txBody>
      </p:sp>
      <p:sp>
        <p:nvSpPr>
          <p:cNvPr id="7" name="Footer Placeholder 6"/>
          <p:cNvSpPr>
            <a:spLocks noGrp="1"/>
          </p:cNvSpPr>
          <p:nvPr>
            <p:ph type="ftr" sz="quarter" idx="11"/>
          </p:nvPr>
        </p:nvSpPr>
        <p:spPr/>
        <p:txBody>
          <a:bodyPr/>
          <a:lstStyle/>
          <a:p>
            <a:r>
              <a:rPr lang="en-US" smtClean="0"/>
              <a:t>Dhole Patil College of Engineering</a:t>
            </a:r>
            <a:endParaRPr lang="en-IN"/>
          </a:p>
        </p:txBody>
      </p:sp>
      <p:sp>
        <p:nvSpPr>
          <p:cNvPr id="9" name="TextBox 8"/>
          <p:cNvSpPr txBox="1"/>
          <p:nvPr/>
        </p:nvSpPr>
        <p:spPr>
          <a:xfrm>
            <a:off x="8425544" y="2743200"/>
            <a:ext cx="2873829" cy="338554"/>
          </a:xfrm>
          <a:prstGeom prst="rect">
            <a:avLst/>
          </a:prstGeom>
          <a:noFill/>
        </p:spPr>
        <p:txBody>
          <a:bodyPr wrap="square" rtlCol="0">
            <a:spAutoFit/>
          </a:bodyPr>
          <a:lstStyle/>
          <a:p>
            <a:pPr algn="ctr"/>
            <a:r>
              <a:rPr lang="en-US" sz="1600" b="1" dirty="0" smtClean="0"/>
              <a:t>Driving pulley</a:t>
            </a:r>
            <a:endParaRPr lang="en-US" sz="1600" b="1" dirty="0"/>
          </a:p>
        </p:txBody>
      </p:sp>
      <p:sp>
        <p:nvSpPr>
          <p:cNvPr id="10" name="TextBox 9"/>
          <p:cNvSpPr txBox="1"/>
          <p:nvPr/>
        </p:nvSpPr>
        <p:spPr>
          <a:xfrm>
            <a:off x="8869681" y="5865223"/>
            <a:ext cx="2259874" cy="338554"/>
          </a:xfrm>
          <a:prstGeom prst="rect">
            <a:avLst/>
          </a:prstGeom>
          <a:noFill/>
        </p:spPr>
        <p:txBody>
          <a:bodyPr wrap="square" rtlCol="0">
            <a:spAutoFit/>
          </a:bodyPr>
          <a:lstStyle/>
          <a:p>
            <a:pPr algn="ctr"/>
            <a:r>
              <a:rPr lang="en-US" sz="1600" b="1" dirty="0" smtClean="0"/>
              <a:t>Driven pulley</a:t>
            </a:r>
            <a:endParaRPr lang="en-US" sz="1600" b="1" dirty="0"/>
          </a:p>
        </p:txBody>
      </p:sp>
    </p:spTree>
    <p:extLst>
      <p:ext uri="{BB962C8B-B14F-4D97-AF65-F5344CB8AC3E}">
        <p14:creationId xmlns:p14="http://schemas.microsoft.com/office/powerpoint/2010/main" xmlns="" val="13454764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A0F17F2-5088-A84C-94CC-B4B3498EA0C6}"/>
              </a:ext>
            </a:extLst>
          </p:cNvPr>
          <p:cNvSpPr>
            <a:spLocks noGrp="1"/>
          </p:cNvSpPr>
          <p:nvPr>
            <p:ph type="title"/>
          </p:nvPr>
        </p:nvSpPr>
        <p:spPr>
          <a:xfrm>
            <a:off x="235131" y="365126"/>
            <a:ext cx="11118669" cy="1110978"/>
          </a:xfrm>
        </p:spPr>
        <p:txBody>
          <a:bodyPr>
            <a:normAutofit/>
          </a:bodyPr>
          <a:lstStyle/>
          <a:p>
            <a:r>
              <a:rPr lang="en-IN" sz="3200" b="1" u="sng" dirty="0" smtClean="0">
                <a:latin typeface="Times New Roman" panose="02020603050405020304" pitchFamily="18" charset="0"/>
                <a:cs typeface="Times New Roman" panose="02020603050405020304" pitchFamily="18" charset="0"/>
              </a:rPr>
              <a:t>Charge Generated</a:t>
            </a:r>
            <a:r>
              <a:rPr lang="en-IN" sz="3200" b="1" dirty="0" smtClean="0">
                <a:latin typeface="Times New Roman" panose="02020603050405020304" pitchFamily="18" charset="0"/>
                <a:cs typeface="Times New Roman" panose="02020603050405020304" pitchFamily="18" charset="0"/>
              </a:rPr>
              <a:t>:</a:t>
            </a:r>
            <a:endParaRPr lang="en-IN" sz="32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B230073B-123D-E5B8-B8E0-A955F9C3DF1E}"/>
              </a:ext>
            </a:extLst>
          </p:cNvPr>
          <p:cNvSpPr>
            <a:spLocks noGrp="1"/>
          </p:cNvSpPr>
          <p:nvPr>
            <p:ph idx="1"/>
          </p:nvPr>
        </p:nvSpPr>
        <p:spPr>
          <a:xfrm>
            <a:off x="326571" y="1463040"/>
            <a:ext cx="11027229" cy="4713923"/>
          </a:xfrm>
        </p:spPr>
        <p:txBody>
          <a:bodyPr>
            <a:normAutofit lnSpcReduction="10000"/>
          </a:bodyPr>
          <a:lstStyle/>
          <a:p>
            <a:pPr marL="12065" marR="3175" indent="-6350" algn="just">
              <a:lnSpc>
                <a:spcPct val="145000"/>
              </a:lnSpc>
              <a:spcAft>
                <a:spcPts val="1650"/>
              </a:spcAft>
            </a:pPr>
            <a:r>
              <a:rPr lang="en-IN" sz="1800" dirty="0">
                <a:solidFill>
                  <a:srgbClr val="000000"/>
                </a:solidFill>
                <a:effectLst/>
                <a:latin typeface="Times New Roman" panose="02020603050405020304" pitchFamily="18" charset="0"/>
                <a:ea typeface="Times New Roman" panose="02020603050405020304" pitchFamily="18" charset="0"/>
              </a:rPr>
              <a:t>1cm gap = 10kV (estimated value) </a:t>
            </a:r>
          </a:p>
          <a:p>
            <a:pPr marL="12065" marR="3175" indent="-6350" algn="just">
              <a:lnSpc>
                <a:spcPct val="145000"/>
              </a:lnSpc>
              <a:spcAft>
                <a:spcPts val="1650"/>
              </a:spcAft>
            </a:pPr>
            <a:r>
              <a:rPr lang="en-IN" sz="1800" dirty="0">
                <a:solidFill>
                  <a:srgbClr val="000000"/>
                </a:solidFill>
                <a:effectLst/>
                <a:latin typeface="Times New Roman" panose="02020603050405020304" pitchFamily="18" charset="0"/>
                <a:ea typeface="Times New Roman" panose="02020603050405020304" pitchFamily="18" charset="0"/>
              </a:rPr>
              <a:t>Escape velocity of the oxygen ion required to escape the electric field: </a:t>
            </a:r>
          </a:p>
          <a:p>
            <a:pPr marL="12065" marR="3175" indent="-6350" algn="just">
              <a:lnSpc>
                <a:spcPct val="145000"/>
              </a:lnSpc>
              <a:spcAft>
                <a:spcPts val="1825"/>
              </a:spcAft>
            </a:pPr>
            <a:r>
              <a:rPr lang="en-IN" sz="1800" dirty="0">
                <a:solidFill>
                  <a:srgbClr val="000000"/>
                </a:solidFill>
                <a:effectLst/>
                <a:latin typeface="Times New Roman" panose="02020603050405020304" pitchFamily="18" charset="0"/>
                <a:ea typeface="Times New Roman" panose="02020603050405020304" pitchFamily="18" charset="0"/>
              </a:rPr>
              <a:t>First Ionization Energy of Oxygen = 13.6181eV </a:t>
            </a:r>
          </a:p>
          <a:p>
            <a:pPr marL="12065" marR="3175" indent="-6350" algn="just">
              <a:lnSpc>
                <a:spcPct val="107000"/>
              </a:lnSpc>
              <a:spcAft>
                <a:spcPts val="75"/>
              </a:spcAft>
            </a:pPr>
            <a:r>
              <a:rPr lang="en-IN" sz="1800" dirty="0">
                <a:solidFill>
                  <a:srgbClr val="000000"/>
                </a:solidFill>
                <a:effectLst/>
                <a:latin typeface="Times New Roman" panose="02020603050405020304" pitchFamily="18" charset="0"/>
                <a:ea typeface="Times New Roman" panose="02020603050405020304" pitchFamily="18" charset="0"/>
              </a:rPr>
              <a:t>1e V = 1.602 x 10</a:t>
            </a:r>
            <a:r>
              <a:rPr lang="en-IN" sz="1800" baseline="30000" dirty="0">
                <a:solidFill>
                  <a:srgbClr val="000000"/>
                </a:solidFill>
                <a:effectLst/>
                <a:latin typeface="Times New Roman" panose="02020603050405020304" pitchFamily="18" charset="0"/>
                <a:ea typeface="Times New Roman" panose="02020603050405020304" pitchFamily="18" charset="0"/>
              </a:rPr>
              <a:t>-19</a:t>
            </a:r>
            <a:r>
              <a:rPr lang="en-IN" sz="1800" dirty="0">
                <a:solidFill>
                  <a:srgbClr val="000000"/>
                </a:solidFill>
                <a:effectLst/>
                <a:latin typeface="Times New Roman" panose="02020603050405020304" pitchFamily="18" charset="0"/>
                <a:ea typeface="Times New Roman" panose="02020603050405020304" pitchFamily="18" charset="0"/>
              </a:rPr>
              <a:t>joules.  </a:t>
            </a:r>
          </a:p>
          <a:p>
            <a:pPr marL="12065" marR="3175" indent="-6350" algn="just">
              <a:lnSpc>
                <a:spcPct val="145000"/>
              </a:lnSpc>
              <a:spcAft>
                <a:spcPts val="1650"/>
              </a:spcAft>
            </a:pPr>
            <a:r>
              <a:rPr lang="en-IN" sz="1800" dirty="0">
                <a:solidFill>
                  <a:srgbClr val="000000"/>
                </a:solidFill>
                <a:effectLst/>
                <a:latin typeface="Times New Roman" panose="02020603050405020304" pitchFamily="18" charset="0"/>
                <a:ea typeface="Times New Roman" panose="02020603050405020304" pitchFamily="18" charset="0"/>
              </a:rPr>
              <a:t>The corresponding capacitor voltages are </a:t>
            </a:r>
          </a:p>
          <a:p>
            <a:pPr marL="12065" marR="3175" indent="-6350" algn="just">
              <a:lnSpc>
                <a:spcPct val="145000"/>
              </a:lnSpc>
              <a:spcAft>
                <a:spcPts val="1775"/>
              </a:spcAft>
            </a:pPr>
            <a:r>
              <a:rPr lang="en-IN" sz="1800" dirty="0">
                <a:solidFill>
                  <a:srgbClr val="000000"/>
                </a:solidFill>
                <a:effectLst/>
                <a:latin typeface="Times New Roman" panose="02020603050405020304" pitchFamily="18" charset="0"/>
                <a:ea typeface="Times New Roman" panose="02020603050405020304" pitchFamily="18" charset="0"/>
              </a:rPr>
              <a:t> V = Q/C    </a:t>
            </a:r>
          </a:p>
          <a:p>
            <a:pPr marL="12065" marR="3175" indent="-6350" algn="just">
              <a:lnSpc>
                <a:spcPct val="145000"/>
              </a:lnSpc>
              <a:spcAft>
                <a:spcPts val="1640"/>
              </a:spcAft>
            </a:pPr>
            <a:r>
              <a:rPr lang="en-IN" sz="1800" dirty="0">
                <a:solidFill>
                  <a:srgbClr val="000000"/>
                </a:solidFill>
                <a:effectLst/>
                <a:latin typeface="Times New Roman" panose="02020603050405020304" pitchFamily="18" charset="0"/>
                <a:ea typeface="Times New Roman" panose="02020603050405020304" pitchFamily="18" charset="0"/>
              </a:rPr>
              <a:t> V</a:t>
            </a:r>
            <a:r>
              <a:rPr lang="en-IN" sz="1800" baseline="-25000" dirty="0">
                <a:solidFill>
                  <a:srgbClr val="000000"/>
                </a:solidFill>
                <a:effectLst/>
                <a:latin typeface="Times New Roman" panose="02020603050405020304" pitchFamily="18" charset="0"/>
                <a:ea typeface="Times New Roman" panose="02020603050405020304" pitchFamily="18" charset="0"/>
              </a:rPr>
              <a:t>i</a:t>
            </a:r>
            <a:r>
              <a:rPr lang="en-IN" sz="1800" dirty="0">
                <a:solidFill>
                  <a:srgbClr val="000000"/>
                </a:solidFill>
                <a:effectLst/>
                <a:latin typeface="Times New Roman" panose="02020603050405020304" pitchFamily="18" charset="0"/>
                <a:ea typeface="Times New Roman" panose="02020603050405020304" pitchFamily="18" charset="0"/>
              </a:rPr>
              <a:t> = Q</a:t>
            </a:r>
            <a:r>
              <a:rPr lang="en-IN" sz="1800" baseline="-25000" dirty="0">
                <a:solidFill>
                  <a:srgbClr val="000000"/>
                </a:solidFill>
                <a:effectLst/>
                <a:latin typeface="Times New Roman" panose="02020603050405020304" pitchFamily="18" charset="0"/>
                <a:ea typeface="Times New Roman" panose="02020603050405020304" pitchFamily="18" charset="0"/>
              </a:rPr>
              <a:t>O</a:t>
            </a:r>
            <a:r>
              <a:rPr lang="en-IN" sz="1800" dirty="0">
                <a:solidFill>
                  <a:srgbClr val="000000"/>
                </a:solidFill>
                <a:effectLst/>
                <a:latin typeface="Times New Roman" panose="02020603050405020304" pitchFamily="18" charset="0"/>
                <a:ea typeface="Times New Roman" panose="02020603050405020304" pitchFamily="18" charset="0"/>
              </a:rPr>
              <a:t>/C</a:t>
            </a:r>
            <a:r>
              <a:rPr lang="en-IN" sz="1800" baseline="-25000" dirty="0">
                <a:solidFill>
                  <a:srgbClr val="000000"/>
                </a:solidFill>
                <a:effectLst/>
                <a:latin typeface="Times New Roman" panose="02020603050405020304" pitchFamily="18" charset="0"/>
                <a:ea typeface="Times New Roman" panose="02020603050405020304" pitchFamily="18" charset="0"/>
              </a:rPr>
              <a:t>i</a:t>
            </a:r>
            <a:r>
              <a:rPr lang="en-IN" sz="1800" dirty="0">
                <a:solidFill>
                  <a:srgbClr val="000000"/>
                </a:solidFill>
                <a:effectLst/>
                <a:latin typeface="Times New Roman" panose="02020603050405020304" pitchFamily="18" charset="0"/>
                <a:ea typeface="Times New Roman" panose="02020603050405020304" pitchFamily="18" charset="0"/>
              </a:rPr>
              <a:t>. </a:t>
            </a:r>
          </a:p>
          <a:p>
            <a:pPr marL="12065" marR="3175" indent="-6350" algn="just">
              <a:lnSpc>
                <a:spcPct val="107000"/>
              </a:lnSpc>
              <a:spcAft>
                <a:spcPts val="75"/>
              </a:spcAft>
            </a:pPr>
            <a:endParaRPr lang="en-IN" sz="18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xmlns="" id="{5EA3A8A1-2752-8F75-918A-9A7964A083E7}"/>
              </a:ext>
            </a:extLst>
          </p:cNvPr>
          <p:cNvPicPr>
            <a:picLocks noChangeAspect="1"/>
          </p:cNvPicPr>
          <p:nvPr/>
        </p:nvPicPr>
        <p:blipFill>
          <a:blip r:embed="rId2" cstate="print"/>
          <a:stretch>
            <a:fillRect/>
          </a:stretch>
        </p:blipFill>
        <p:spPr>
          <a:xfrm>
            <a:off x="7713783" y="1690687"/>
            <a:ext cx="3454959" cy="33777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Date Placeholder 5"/>
          <p:cNvSpPr>
            <a:spLocks noGrp="1"/>
          </p:cNvSpPr>
          <p:nvPr>
            <p:ph type="dt" sz="half" idx="10"/>
          </p:nvPr>
        </p:nvSpPr>
        <p:spPr/>
        <p:txBody>
          <a:bodyPr/>
          <a:lstStyle/>
          <a:p>
            <a:fld id="{28F42697-3D1E-49AA-977D-7248627887F9}" type="datetime1">
              <a:rPr lang="en-IN" smtClean="0"/>
              <a:pPr/>
              <a:t>30-05-2022</a:t>
            </a:fld>
            <a:endParaRPr lang="en-IN"/>
          </a:p>
        </p:txBody>
      </p:sp>
      <p:sp>
        <p:nvSpPr>
          <p:cNvPr id="7" name="Slide Number Placeholder 6"/>
          <p:cNvSpPr>
            <a:spLocks noGrp="1"/>
          </p:cNvSpPr>
          <p:nvPr>
            <p:ph type="sldNum" sz="quarter" idx="12"/>
          </p:nvPr>
        </p:nvSpPr>
        <p:spPr/>
        <p:txBody>
          <a:bodyPr/>
          <a:lstStyle/>
          <a:p>
            <a:fld id="{ED149FB6-D204-4D7C-BC69-C2FBC92923E3}" type="slidenum">
              <a:rPr lang="en-IN" smtClean="0"/>
              <a:pPr/>
              <a:t>16</a:t>
            </a:fld>
            <a:endParaRPr lang="en-IN"/>
          </a:p>
        </p:txBody>
      </p:sp>
      <p:sp>
        <p:nvSpPr>
          <p:cNvPr id="8" name="Footer Placeholder 7"/>
          <p:cNvSpPr>
            <a:spLocks noGrp="1"/>
          </p:cNvSpPr>
          <p:nvPr>
            <p:ph type="ftr" sz="quarter" idx="11"/>
          </p:nvPr>
        </p:nvSpPr>
        <p:spPr/>
        <p:txBody>
          <a:bodyPr/>
          <a:lstStyle/>
          <a:p>
            <a:r>
              <a:rPr lang="en-US" smtClean="0"/>
              <a:t>Dhole Patil College of Engineering</a:t>
            </a:r>
            <a:endParaRPr lang="en-IN"/>
          </a:p>
        </p:txBody>
      </p:sp>
      <p:sp>
        <p:nvSpPr>
          <p:cNvPr id="9" name="TextBox 8"/>
          <p:cNvSpPr txBox="1"/>
          <p:nvPr/>
        </p:nvSpPr>
        <p:spPr>
          <a:xfrm>
            <a:off x="7955280" y="5199017"/>
            <a:ext cx="3108960" cy="338554"/>
          </a:xfrm>
          <a:prstGeom prst="rect">
            <a:avLst/>
          </a:prstGeom>
          <a:noFill/>
        </p:spPr>
        <p:txBody>
          <a:bodyPr wrap="square" rtlCol="0">
            <a:spAutoFit/>
          </a:bodyPr>
          <a:lstStyle/>
          <a:p>
            <a:pPr algn="ctr"/>
            <a:r>
              <a:rPr lang="en-US" sz="1600" b="1" dirty="0" smtClean="0">
                <a:latin typeface="Times New Roman" pitchFamily="18" charset="0"/>
                <a:cs typeface="Times New Roman" pitchFamily="18" charset="0"/>
              </a:rPr>
              <a:t>Leyden Jar Capacitor</a:t>
            </a:r>
            <a:endParaRPr lang="en-US" sz="1600" b="1" dirty="0">
              <a:latin typeface="Times New Roman" pitchFamily="18" charset="0"/>
              <a:cs typeface="Times New Roman" pitchFamily="18" charset="0"/>
            </a:endParaRPr>
          </a:p>
        </p:txBody>
      </p:sp>
    </p:spTree>
    <p:extLst>
      <p:ext uri="{BB962C8B-B14F-4D97-AF65-F5344CB8AC3E}">
        <p14:creationId xmlns:p14="http://schemas.microsoft.com/office/powerpoint/2010/main" xmlns="" val="24448693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1E41C2E-64ED-BE29-CBD4-35568374A922}"/>
              </a:ext>
            </a:extLst>
          </p:cNvPr>
          <p:cNvSpPr>
            <a:spLocks noGrp="1"/>
          </p:cNvSpPr>
          <p:nvPr>
            <p:ph idx="1"/>
          </p:nvPr>
        </p:nvSpPr>
        <p:spPr>
          <a:xfrm>
            <a:off x="838200" y="219808"/>
            <a:ext cx="10515600" cy="5957155"/>
          </a:xfrm>
        </p:spPr>
        <p:txBody>
          <a:bodyPr>
            <a:normAutofit/>
          </a:bodyPr>
          <a:lstStyle/>
          <a:p>
            <a:pPr marL="12065" marR="3175" indent="-6350" algn="just">
              <a:lnSpc>
                <a:spcPct val="145000"/>
              </a:lnSpc>
              <a:spcAft>
                <a:spcPts val="1650"/>
              </a:spcAft>
            </a:pPr>
            <a:r>
              <a:rPr lang="en-IN" sz="1800" dirty="0">
                <a:solidFill>
                  <a:srgbClr val="000000"/>
                </a:solidFill>
                <a:effectLst/>
                <a:latin typeface="Times New Roman" panose="02020603050405020304" pitchFamily="18" charset="0"/>
                <a:ea typeface="Times New Roman" panose="02020603050405020304" pitchFamily="18" charset="0"/>
              </a:rPr>
              <a:t>When the switch S closes the capacitors they stay in series and redistribute their charge. Their common voltage will become: </a:t>
            </a:r>
          </a:p>
          <a:p>
            <a:pPr marL="12065" marR="3175" indent="-6350" algn="just">
              <a:lnSpc>
                <a:spcPct val="145000"/>
              </a:lnSpc>
              <a:spcAft>
                <a:spcPts val="1715"/>
              </a:spcAft>
            </a:pPr>
            <a:r>
              <a:rPr lang="en-IN" sz="1800" dirty="0">
                <a:solidFill>
                  <a:srgbClr val="000000"/>
                </a:solidFill>
                <a:effectLst/>
                <a:latin typeface="Times New Roman" panose="02020603050405020304" pitchFamily="18" charset="0"/>
                <a:ea typeface="Times New Roman" panose="02020603050405020304" pitchFamily="18" charset="0"/>
              </a:rPr>
              <a:t>V = Q+Q</a:t>
            </a:r>
            <a:r>
              <a:rPr lang="en-IN" sz="1800" baseline="-25000" dirty="0">
                <a:solidFill>
                  <a:srgbClr val="000000"/>
                </a:solidFill>
                <a:effectLst/>
                <a:latin typeface="Times New Roman" panose="02020603050405020304" pitchFamily="18" charset="0"/>
                <a:ea typeface="Times New Roman" panose="02020603050405020304" pitchFamily="18" charset="0"/>
              </a:rPr>
              <a:t>O</a:t>
            </a:r>
            <a:r>
              <a:rPr lang="en-IN" sz="1800" dirty="0">
                <a:solidFill>
                  <a:srgbClr val="000000"/>
                </a:solidFill>
                <a:effectLst/>
                <a:latin typeface="Times New Roman" panose="02020603050405020304" pitchFamily="18" charset="0"/>
                <a:ea typeface="Times New Roman" panose="02020603050405020304" pitchFamily="18" charset="0"/>
              </a:rPr>
              <a:t> / </a:t>
            </a:r>
            <a:r>
              <a:rPr lang="en-IN" sz="1800" dirty="0" err="1">
                <a:solidFill>
                  <a:srgbClr val="000000"/>
                </a:solidFill>
                <a:effectLst/>
                <a:latin typeface="Times New Roman" panose="02020603050405020304" pitchFamily="18" charset="0"/>
                <a:ea typeface="Times New Roman" panose="02020603050405020304" pitchFamily="18" charset="0"/>
              </a:rPr>
              <a:t>C+C</a:t>
            </a:r>
            <a:r>
              <a:rPr lang="en-IN" sz="1800" baseline="-25000" dirty="0" err="1">
                <a:solidFill>
                  <a:srgbClr val="000000"/>
                </a:solidFill>
                <a:effectLst/>
                <a:latin typeface="Times New Roman" panose="02020603050405020304" pitchFamily="18" charset="0"/>
                <a:ea typeface="Times New Roman" panose="02020603050405020304" pitchFamily="18" charset="0"/>
              </a:rPr>
              <a:t>i</a:t>
            </a:r>
            <a:r>
              <a:rPr lang="en-IN" sz="1800" baseline="-25000" dirty="0">
                <a:solidFill>
                  <a:srgbClr val="000000"/>
                </a:solidFill>
                <a:effectLst/>
                <a:latin typeface="Times New Roman" panose="02020603050405020304" pitchFamily="18" charset="0"/>
                <a:ea typeface="Times New Roman" panose="02020603050405020304" pitchFamily="18" charset="0"/>
              </a:rPr>
              <a:t> </a:t>
            </a:r>
            <a:r>
              <a:rPr lang="en-IN" sz="1800" dirty="0">
                <a:solidFill>
                  <a:srgbClr val="000000"/>
                </a:solidFill>
                <a:effectLst/>
                <a:latin typeface="Times New Roman" panose="02020603050405020304" pitchFamily="18" charset="0"/>
                <a:ea typeface="Times New Roman" panose="02020603050405020304" pitchFamily="18" charset="0"/>
              </a:rPr>
              <a:t> </a:t>
            </a:r>
          </a:p>
          <a:p>
            <a:pPr marL="12065" marR="3175" indent="-6350" algn="just">
              <a:lnSpc>
                <a:spcPct val="145000"/>
              </a:lnSpc>
              <a:spcAft>
                <a:spcPts val="1745"/>
              </a:spcAft>
            </a:pPr>
            <a:r>
              <a:rPr lang="en-IN" sz="1800" dirty="0">
                <a:solidFill>
                  <a:srgbClr val="000000"/>
                </a:solidFill>
                <a:effectLst/>
                <a:latin typeface="Times New Roman" panose="02020603050405020304" pitchFamily="18" charset="0"/>
                <a:ea typeface="Times New Roman" panose="02020603050405020304" pitchFamily="18" charset="0"/>
              </a:rPr>
              <a:t>If C&gt;&gt;C</a:t>
            </a:r>
            <a:r>
              <a:rPr lang="en-IN" sz="1800" baseline="-25000" dirty="0">
                <a:solidFill>
                  <a:srgbClr val="000000"/>
                </a:solidFill>
                <a:effectLst/>
                <a:latin typeface="Times New Roman" panose="02020603050405020304" pitchFamily="18" charset="0"/>
                <a:ea typeface="Times New Roman" panose="02020603050405020304" pitchFamily="18" charset="0"/>
              </a:rPr>
              <a:t>i</a:t>
            </a:r>
            <a:r>
              <a:rPr lang="en-IN" sz="1800" dirty="0">
                <a:solidFill>
                  <a:srgbClr val="000000"/>
                </a:solidFill>
                <a:effectLst/>
                <a:latin typeface="Times New Roman" panose="02020603050405020304" pitchFamily="18" charset="0"/>
                <a:ea typeface="Times New Roman" panose="02020603050405020304" pitchFamily="18" charset="0"/>
              </a:rPr>
              <a:t> the voltage increase will be: </a:t>
            </a:r>
          </a:p>
          <a:p>
            <a:pPr marL="12065" marR="3175" indent="-6350" algn="just">
              <a:lnSpc>
                <a:spcPct val="145000"/>
              </a:lnSpc>
              <a:spcAft>
                <a:spcPts val="1680"/>
              </a:spcAft>
            </a:pPr>
            <a:r>
              <a:rPr lang="en-IN" sz="1800" dirty="0">
                <a:solidFill>
                  <a:srgbClr val="000000"/>
                </a:solidFill>
                <a:effectLst/>
                <a:latin typeface="Times New Roman" panose="02020603050405020304" pitchFamily="18" charset="0"/>
                <a:ea typeface="Times New Roman" panose="02020603050405020304" pitchFamily="18" charset="0"/>
              </a:rPr>
              <a:t>V = Q</a:t>
            </a:r>
            <a:r>
              <a:rPr lang="en-IN" sz="1800" baseline="-25000" dirty="0">
                <a:solidFill>
                  <a:srgbClr val="000000"/>
                </a:solidFill>
                <a:effectLst/>
                <a:latin typeface="Times New Roman" panose="02020603050405020304" pitchFamily="18" charset="0"/>
                <a:ea typeface="Times New Roman" panose="02020603050405020304" pitchFamily="18" charset="0"/>
              </a:rPr>
              <a:t>O</a:t>
            </a:r>
            <a:r>
              <a:rPr lang="en-IN" sz="1800" dirty="0">
                <a:solidFill>
                  <a:srgbClr val="000000"/>
                </a:solidFill>
                <a:effectLst/>
                <a:latin typeface="Times New Roman" panose="02020603050405020304" pitchFamily="18" charset="0"/>
                <a:ea typeface="Times New Roman" panose="02020603050405020304" pitchFamily="18" charset="0"/>
              </a:rPr>
              <a:t> / C </a:t>
            </a:r>
          </a:p>
          <a:p>
            <a:pPr marL="12065" marR="3175" indent="-6350" algn="just">
              <a:lnSpc>
                <a:spcPct val="145000"/>
              </a:lnSpc>
              <a:spcAft>
                <a:spcPts val="1635"/>
              </a:spcAft>
            </a:pPr>
            <a:r>
              <a:rPr lang="en-IN" sz="1800" dirty="0">
                <a:solidFill>
                  <a:srgbClr val="000000"/>
                </a:solidFill>
                <a:effectLst/>
                <a:latin typeface="Times New Roman" panose="02020603050405020304" pitchFamily="18" charset="0"/>
                <a:ea typeface="Times New Roman" panose="02020603050405020304" pitchFamily="18" charset="0"/>
              </a:rPr>
              <a:t>Typical Leyden jar of one pint size has a capacitance of 1nF </a:t>
            </a:r>
          </a:p>
          <a:p>
            <a:pPr marL="12065" marR="3175" indent="-6350" algn="just">
              <a:lnSpc>
                <a:spcPct val="145000"/>
              </a:lnSpc>
              <a:spcAft>
                <a:spcPts val="1670"/>
              </a:spcAft>
            </a:pPr>
            <a:r>
              <a:rPr lang="en-IN" sz="1800" dirty="0">
                <a:solidFill>
                  <a:srgbClr val="000000"/>
                </a:solidFill>
                <a:effectLst/>
                <a:latin typeface="Times New Roman" panose="02020603050405020304" pitchFamily="18" charset="0"/>
                <a:ea typeface="Times New Roman" panose="02020603050405020304" pitchFamily="18" charset="0"/>
              </a:rPr>
              <a:t>The Leyden jar we made is less that pint size. So the capacitance </a:t>
            </a:r>
            <a:r>
              <a:rPr lang="en-IN" sz="1800" dirty="0" smtClean="0">
                <a:solidFill>
                  <a:srgbClr val="000000"/>
                </a:solidFill>
                <a:effectLst/>
                <a:latin typeface="Times New Roman" panose="02020603050405020304" pitchFamily="18" charset="0"/>
                <a:ea typeface="Times New Roman" panose="02020603050405020304" pitchFamily="18" charset="0"/>
              </a:rPr>
              <a:t>is</a:t>
            </a:r>
          </a:p>
          <a:p>
            <a:pPr marL="12065" marR="3175" indent="-6350" algn="just">
              <a:lnSpc>
                <a:spcPct val="145000"/>
              </a:lnSpc>
              <a:spcAft>
                <a:spcPts val="1670"/>
              </a:spcAft>
              <a:buNone/>
            </a:pPr>
            <a:r>
              <a:rPr lang="en-IN" sz="1800" dirty="0" smtClean="0">
                <a:solidFill>
                  <a:srgbClr val="000000"/>
                </a:solidFill>
                <a:effectLst/>
                <a:latin typeface="Times New Roman" panose="02020603050405020304" pitchFamily="18" charset="0"/>
                <a:ea typeface="Times New Roman" panose="02020603050405020304" pitchFamily="18" charset="0"/>
              </a:rPr>
              <a:t> </a:t>
            </a:r>
            <a:r>
              <a:rPr lang="en-IN" sz="1800" dirty="0">
                <a:solidFill>
                  <a:srgbClr val="000000"/>
                </a:solidFill>
                <a:effectLst/>
                <a:latin typeface="Times New Roman" panose="02020603050405020304" pitchFamily="18" charset="0"/>
                <a:ea typeface="Times New Roman" panose="02020603050405020304" pitchFamily="18" charset="0"/>
              </a:rPr>
              <a:t>less than 1nF. </a:t>
            </a:r>
          </a:p>
          <a:p>
            <a:endParaRPr lang="en-IN" dirty="0"/>
          </a:p>
        </p:txBody>
      </p:sp>
      <p:pic>
        <p:nvPicPr>
          <p:cNvPr id="4" name="Picture 3">
            <a:extLst>
              <a:ext uri="{FF2B5EF4-FFF2-40B4-BE49-F238E27FC236}">
                <a16:creationId xmlns:a16="http://schemas.microsoft.com/office/drawing/2014/main" xmlns="" id="{B441DD14-5B5F-3BE0-D0B1-F8554209AD64}"/>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837715" y="1197009"/>
            <a:ext cx="3759088" cy="347949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Date Placeholder 4"/>
          <p:cNvSpPr>
            <a:spLocks noGrp="1"/>
          </p:cNvSpPr>
          <p:nvPr>
            <p:ph type="dt" sz="half" idx="10"/>
          </p:nvPr>
        </p:nvSpPr>
        <p:spPr/>
        <p:txBody>
          <a:bodyPr/>
          <a:lstStyle/>
          <a:p>
            <a:fld id="{759C50FE-10B4-4A2C-9822-10EF659F3D69}" type="datetime1">
              <a:rPr lang="en-IN" smtClean="0"/>
              <a:pPr/>
              <a:t>30-05-2022</a:t>
            </a:fld>
            <a:endParaRPr lang="en-IN"/>
          </a:p>
        </p:txBody>
      </p:sp>
      <p:sp>
        <p:nvSpPr>
          <p:cNvPr id="6" name="Slide Number Placeholder 5"/>
          <p:cNvSpPr>
            <a:spLocks noGrp="1"/>
          </p:cNvSpPr>
          <p:nvPr>
            <p:ph type="sldNum" sz="quarter" idx="12"/>
          </p:nvPr>
        </p:nvSpPr>
        <p:spPr/>
        <p:txBody>
          <a:bodyPr/>
          <a:lstStyle/>
          <a:p>
            <a:fld id="{ED149FB6-D204-4D7C-BC69-C2FBC92923E3}" type="slidenum">
              <a:rPr lang="en-IN" smtClean="0"/>
              <a:pPr/>
              <a:t>17</a:t>
            </a:fld>
            <a:endParaRPr lang="en-IN"/>
          </a:p>
        </p:txBody>
      </p:sp>
      <p:sp>
        <p:nvSpPr>
          <p:cNvPr id="7" name="Footer Placeholder 6"/>
          <p:cNvSpPr>
            <a:spLocks noGrp="1"/>
          </p:cNvSpPr>
          <p:nvPr>
            <p:ph type="ftr" sz="quarter" idx="11"/>
          </p:nvPr>
        </p:nvSpPr>
        <p:spPr/>
        <p:txBody>
          <a:bodyPr/>
          <a:lstStyle/>
          <a:p>
            <a:r>
              <a:rPr lang="en-US" smtClean="0"/>
              <a:t>Dhole Patil College of Engineering</a:t>
            </a:r>
            <a:endParaRPr lang="en-IN"/>
          </a:p>
        </p:txBody>
      </p:sp>
      <p:sp>
        <p:nvSpPr>
          <p:cNvPr id="8" name="TextBox 7"/>
          <p:cNvSpPr txBox="1"/>
          <p:nvPr/>
        </p:nvSpPr>
        <p:spPr>
          <a:xfrm>
            <a:off x="8007531" y="4846320"/>
            <a:ext cx="3487783" cy="338554"/>
          </a:xfrm>
          <a:prstGeom prst="rect">
            <a:avLst/>
          </a:prstGeom>
          <a:noFill/>
        </p:spPr>
        <p:txBody>
          <a:bodyPr wrap="square" rtlCol="0">
            <a:spAutoFit/>
          </a:bodyPr>
          <a:lstStyle/>
          <a:p>
            <a:pPr algn="ctr"/>
            <a:r>
              <a:rPr lang="en-US" sz="1600" b="1" dirty="0" smtClean="0"/>
              <a:t>Leyden jar Capacitor</a:t>
            </a:r>
            <a:endParaRPr lang="en-US" sz="1600" b="1" dirty="0"/>
          </a:p>
        </p:txBody>
      </p:sp>
    </p:spTree>
    <p:extLst>
      <p:ext uri="{BB962C8B-B14F-4D97-AF65-F5344CB8AC3E}">
        <p14:creationId xmlns:p14="http://schemas.microsoft.com/office/powerpoint/2010/main" xmlns="" val="28507729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67C638-AAB8-38D2-F35C-79D32E3F8EAC}"/>
              </a:ext>
            </a:extLst>
          </p:cNvPr>
          <p:cNvSpPr>
            <a:spLocks noGrp="1"/>
          </p:cNvSpPr>
          <p:nvPr>
            <p:ph type="title"/>
          </p:nvPr>
        </p:nvSpPr>
        <p:spPr>
          <a:xfrm>
            <a:off x="509451" y="743948"/>
            <a:ext cx="11105606" cy="1097915"/>
          </a:xfrm>
        </p:spPr>
        <p:txBody>
          <a:bodyPr>
            <a:normAutofit/>
          </a:bodyPr>
          <a:lstStyle/>
          <a:p>
            <a:r>
              <a:rPr lang="en-US" sz="3200" b="1" u="sng" dirty="0" smtClean="0">
                <a:solidFill>
                  <a:schemeClr val="tx1"/>
                </a:solidFill>
                <a:latin typeface="Times New Roman" panose="02020603050405020304" pitchFamily="18" charset="0"/>
                <a:cs typeface="Times New Roman" panose="02020603050405020304" pitchFamily="18" charset="0"/>
              </a:rPr>
              <a:t>Ion Velocity Calculation</a:t>
            </a:r>
            <a:r>
              <a:rPr lang="en-US" sz="3200" b="1" dirty="0" smtClean="0">
                <a:solidFill>
                  <a:schemeClr val="tx1"/>
                </a:solidFill>
                <a:latin typeface="Times New Roman" panose="02020603050405020304" pitchFamily="18" charset="0"/>
                <a:cs typeface="Times New Roman" panose="02020603050405020304" pitchFamily="18" charset="0"/>
              </a:rPr>
              <a:t>:</a:t>
            </a:r>
            <a:endParaRPr lang="en-IN" sz="32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93A1F315-54CA-838E-51B6-56F67099F846}"/>
              </a:ext>
            </a:extLst>
          </p:cNvPr>
          <p:cNvSpPr>
            <a:spLocks noGrp="1"/>
          </p:cNvSpPr>
          <p:nvPr>
            <p:ph idx="1"/>
          </p:nvPr>
        </p:nvSpPr>
        <p:spPr>
          <a:xfrm>
            <a:off x="548640" y="1776548"/>
            <a:ext cx="11079480" cy="4557169"/>
          </a:xfrm>
        </p:spPr>
        <p:txBody>
          <a:bodyPr>
            <a:normAutofit/>
          </a:bodyPr>
          <a:lstStyle/>
          <a:p>
            <a:pPr marL="0" indent="0">
              <a:buNone/>
            </a:pPr>
            <a:r>
              <a:rPr lang="en-US" sz="2200" dirty="0">
                <a:latin typeface="Times New Roman" pitchFamily="18" charset="0"/>
                <a:cs typeface="Times New Roman" pitchFamily="18" charset="0"/>
              </a:rPr>
              <a:t>Electron work equation:</a:t>
            </a:r>
          </a:p>
          <a:p>
            <a:pPr marL="0" indent="0">
              <a:buNone/>
            </a:pPr>
            <a:r>
              <a:rPr lang="en-US" sz="2200" dirty="0">
                <a:latin typeface="Times New Roman" pitchFamily="18" charset="0"/>
                <a:cs typeface="Times New Roman" pitchFamily="18" charset="0"/>
              </a:rPr>
              <a:t>-I + E = ½ </a:t>
            </a:r>
            <a:r>
              <a:rPr lang="en-US" sz="2200" dirty="0" smtClean="0">
                <a:latin typeface="Times New Roman" pitchFamily="18" charset="0"/>
                <a:cs typeface="Times New Roman" pitchFamily="18" charset="0"/>
              </a:rPr>
              <a:t>mv</a:t>
            </a:r>
            <a:r>
              <a:rPr lang="en-US" sz="2200" baseline="30000" dirty="0" smtClean="0">
                <a:latin typeface="Times New Roman" pitchFamily="18" charset="0"/>
                <a:cs typeface="Times New Roman" pitchFamily="18" charset="0"/>
              </a:rPr>
              <a:t>2</a:t>
            </a:r>
            <a:r>
              <a:rPr lang="en-US" sz="2200" dirty="0" smtClean="0">
                <a:latin typeface="Times New Roman" pitchFamily="18" charset="0"/>
                <a:cs typeface="Times New Roman" pitchFamily="18" charset="0"/>
              </a:rPr>
              <a:t> </a:t>
            </a:r>
            <a:endParaRPr lang="en-US" sz="2200" dirty="0">
              <a:latin typeface="Times New Roman" pitchFamily="18" charset="0"/>
              <a:cs typeface="Times New Roman" pitchFamily="18" charset="0"/>
            </a:endParaRPr>
          </a:p>
          <a:p>
            <a:pPr marL="0" indent="0">
              <a:buNone/>
            </a:pPr>
            <a:endParaRPr lang="en-US" sz="2200" dirty="0">
              <a:latin typeface="Times New Roman" pitchFamily="18" charset="0"/>
              <a:cs typeface="Times New Roman" pitchFamily="18" charset="0"/>
            </a:endParaRPr>
          </a:p>
          <a:p>
            <a:pPr marL="0" indent="0">
              <a:buNone/>
            </a:pPr>
            <a:r>
              <a:rPr lang="en-US" sz="2200" dirty="0">
                <a:latin typeface="Times New Roman" pitchFamily="18" charset="0"/>
                <a:cs typeface="Times New Roman" pitchFamily="18" charset="0"/>
              </a:rPr>
              <a:t>I  = amount of energy required to knock of electron. Constant Will be different for every element.</a:t>
            </a:r>
          </a:p>
          <a:p>
            <a:pPr marL="0" indent="0">
              <a:buNone/>
            </a:pPr>
            <a:r>
              <a:rPr lang="en-US" sz="2200" dirty="0">
                <a:latin typeface="Times New Roman" pitchFamily="18" charset="0"/>
                <a:cs typeface="Times New Roman" pitchFamily="18" charset="0"/>
              </a:rPr>
              <a:t>E = total  amount of energy going into a system.</a:t>
            </a:r>
          </a:p>
          <a:p>
            <a:pPr marL="0" indent="0">
              <a:buNone/>
            </a:pPr>
            <a:r>
              <a:rPr lang="en-US" sz="2200" dirty="0">
                <a:latin typeface="Times New Roman" pitchFamily="18" charset="0"/>
                <a:cs typeface="Times New Roman" pitchFamily="18" charset="0"/>
              </a:rPr>
              <a:t>m= mass of the electron </a:t>
            </a:r>
            <a:r>
              <a:rPr lang="en-US" sz="2200" dirty="0" smtClean="0">
                <a:latin typeface="Times New Roman" pitchFamily="18" charset="0"/>
                <a:cs typeface="Times New Roman" pitchFamily="18" charset="0"/>
              </a:rPr>
              <a:t>9.01x10</a:t>
            </a:r>
            <a:r>
              <a:rPr lang="en-US" sz="2200" baseline="30000" dirty="0" smtClean="0">
                <a:latin typeface="Times New Roman" pitchFamily="18" charset="0"/>
                <a:cs typeface="Times New Roman" pitchFamily="18" charset="0"/>
              </a:rPr>
              <a:t>-31 </a:t>
            </a:r>
            <a:r>
              <a:rPr lang="en-US" sz="2200" dirty="0" smtClean="0">
                <a:latin typeface="Times New Roman" pitchFamily="18" charset="0"/>
                <a:cs typeface="Times New Roman" pitchFamily="18" charset="0"/>
              </a:rPr>
              <a:t>kg</a:t>
            </a:r>
          </a:p>
          <a:p>
            <a:pPr marL="0" indent="0">
              <a:buNone/>
            </a:pPr>
            <a:endParaRPr lang="en-US" sz="2200" dirty="0">
              <a:latin typeface="Times New Roman" pitchFamily="18" charset="0"/>
              <a:cs typeface="Times New Roman" pitchFamily="18" charset="0"/>
            </a:endParaRPr>
          </a:p>
          <a:p>
            <a:pPr marL="0" indent="0">
              <a:buNone/>
            </a:pPr>
            <a:r>
              <a:rPr lang="en-US" sz="2200" dirty="0">
                <a:latin typeface="Times New Roman" pitchFamily="18" charset="0"/>
                <a:cs typeface="Times New Roman" pitchFamily="18" charset="0"/>
              </a:rPr>
              <a:t>Momentum of the electron:</a:t>
            </a:r>
          </a:p>
          <a:p>
            <a:pPr marL="0" indent="0">
              <a:buNone/>
            </a:pPr>
            <a:r>
              <a:rPr lang="en-US" sz="2200" dirty="0">
                <a:latin typeface="Times New Roman" pitchFamily="18" charset="0"/>
                <a:cs typeface="Times New Roman" pitchFamily="18" charset="0"/>
              </a:rPr>
              <a:t>e</a:t>
            </a:r>
            <a:r>
              <a:rPr lang="en-US" sz="2200" baseline="30000" dirty="0">
                <a:latin typeface="Times New Roman" pitchFamily="18" charset="0"/>
                <a:cs typeface="Times New Roman" pitchFamily="18" charset="0"/>
              </a:rPr>
              <a:t>-</a:t>
            </a:r>
            <a:r>
              <a:rPr lang="en-US" sz="2200" dirty="0">
                <a:latin typeface="Times New Roman" pitchFamily="18" charset="0"/>
                <a:cs typeface="Times New Roman" pitchFamily="18" charset="0"/>
              </a:rPr>
              <a:t> =m/v</a:t>
            </a:r>
            <a:endParaRPr lang="en-US" sz="2200" baseline="30000" dirty="0">
              <a:latin typeface="Times New Roman" pitchFamily="18" charset="0"/>
              <a:cs typeface="Times New Roman" pitchFamily="18" charset="0"/>
            </a:endParaRPr>
          </a:p>
          <a:p>
            <a:pPr marL="0" indent="0">
              <a:buNone/>
            </a:pPr>
            <a:endParaRPr lang="en-IN" dirty="0"/>
          </a:p>
        </p:txBody>
      </p:sp>
      <p:sp>
        <p:nvSpPr>
          <p:cNvPr id="4" name="Date Placeholder 3"/>
          <p:cNvSpPr>
            <a:spLocks noGrp="1"/>
          </p:cNvSpPr>
          <p:nvPr>
            <p:ph type="dt" sz="half" idx="10"/>
          </p:nvPr>
        </p:nvSpPr>
        <p:spPr/>
        <p:txBody>
          <a:bodyPr/>
          <a:lstStyle/>
          <a:p>
            <a:fld id="{C54DE226-6F8B-4AC0-A1B1-8DA5757AE0D9}"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18</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1209096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8C615C-A640-401C-8424-5DF61285721C}" type="datetime1">
              <a:rPr lang="en-IN" smtClean="0"/>
              <a:pPr/>
              <a:t>30-05-2022</a:t>
            </a:fld>
            <a:endParaRPr lang="en-IN"/>
          </a:p>
        </p:txBody>
      </p:sp>
      <p:sp>
        <p:nvSpPr>
          <p:cNvPr id="3" name="Footer Placeholder 2"/>
          <p:cNvSpPr>
            <a:spLocks noGrp="1"/>
          </p:cNvSpPr>
          <p:nvPr>
            <p:ph type="ftr" sz="quarter" idx="11"/>
          </p:nvPr>
        </p:nvSpPr>
        <p:spPr/>
        <p:txBody>
          <a:bodyPr/>
          <a:lstStyle/>
          <a:p>
            <a:r>
              <a:rPr lang="en-US" smtClean="0"/>
              <a:t>Dhole Patil College of Engineering</a:t>
            </a:r>
            <a:endParaRPr lang="en-IN"/>
          </a:p>
        </p:txBody>
      </p:sp>
      <p:sp>
        <p:nvSpPr>
          <p:cNvPr id="4" name="Slide Number Placeholder 3"/>
          <p:cNvSpPr>
            <a:spLocks noGrp="1"/>
          </p:cNvSpPr>
          <p:nvPr>
            <p:ph type="sldNum" sz="quarter" idx="12"/>
          </p:nvPr>
        </p:nvSpPr>
        <p:spPr/>
        <p:txBody>
          <a:bodyPr/>
          <a:lstStyle/>
          <a:p>
            <a:fld id="{ED149FB6-D204-4D7C-BC69-C2FBC92923E3}" type="slidenum">
              <a:rPr lang="en-IN" smtClean="0"/>
              <a:pPr/>
              <a:t>19</a:t>
            </a:fld>
            <a:endParaRPr lang="en-IN"/>
          </a:p>
        </p:txBody>
      </p:sp>
      <p:pic>
        <p:nvPicPr>
          <p:cNvPr id="5" name="Picture 4" descr="ELECTROSTATIC GRAPH.png"/>
          <p:cNvPicPr/>
          <p:nvPr/>
        </p:nvPicPr>
        <p:blipFill>
          <a:blip r:embed="rId2"/>
          <a:stretch>
            <a:fillRect/>
          </a:stretch>
        </p:blipFill>
        <p:spPr>
          <a:xfrm>
            <a:off x="2664822" y="418013"/>
            <a:ext cx="6348549" cy="4036422"/>
          </a:xfrm>
          <a:prstGeom prst="rect">
            <a:avLst/>
          </a:prstGeom>
          <a:ln w="1905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a:off x="1227909" y="4480560"/>
            <a:ext cx="9653451" cy="584775"/>
          </a:xfrm>
          <a:prstGeom prst="rect">
            <a:avLst/>
          </a:prstGeom>
          <a:noFill/>
        </p:spPr>
        <p:txBody>
          <a:bodyPr wrap="square" rtlCol="0">
            <a:spAutoFit/>
          </a:bodyPr>
          <a:lstStyle/>
          <a:p>
            <a:pPr algn="ctr"/>
            <a:r>
              <a:rPr lang="en-IN" sz="1600" b="1" dirty="0" smtClean="0">
                <a:latin typeface="Times New Roman" pitchFamily="18" charset="0"/>
                <a:cs typeface="Times New Roman" pitchFamily="18" charset="0"/>
              </a:rPr>
              <a:t>The three major types of acceleration schemes for electric propulsion in terms of thrust per power and specific impulse</a:t>
            </a:r>
            <a:r>
              <a:rPr lang="en-IN" sz="1600" dirty="0" smtClean="0"/>
              <a:t>.</a:t>
            </a:r>
            <a:endParaRPr lang="en-US" sz="1600" dirty="0"/>
          </a:p>
        </p:txBody>
      </p:sp>
      <p:sp>
        <p:nvSpPr>
          <p:cNvPr id="7" name="TextBox 6"/>
          <p:cNvSpPr txBox="1"/>
          <p:nvPr/>
        </p:nvSpPr>
        <p:spPr>
          <a:xfrm>
            <a:off x="522515" y="5094514"/>
            <a:ext cx="11382103" cy="1015663"/>
          </a:xfrm>
          <a:prstGeom prst="rect">
            <a:avLst/>
          </a:prstGeom>
          <a:noFill/>
        </p:spPr>
        <p:txBody>
          <a:bodyPr wrap="square" rtlCol="0">
            <a:spAutoFit/>
          </a:bodyPr>
          <a:lstStyle/>
          <a:p>
            <a:pPr algn="just"/>
            <a:r>
              <a:rPr lang="en-US" sz="2000" dirty="0" smtClean="0">
                <a:latin typeface="Times New Roman" pitchFamily="18" charset="0"/>
                <a:cs typeface="Times New Roman" pitchFamily="18" charset="0"/>
              </a:rPr>
              <a:t>The Wimshurst machine gives  high electrostatic charge which in return provides high specific impulse among other methods. It is not most thrust generating method but gives an idea what electric propulsion is capable of. </a:t>
            </a:r>
            <a:endParaRPr lang="en-US" sz="2000" dirty="0">
              <a:latin typeface="Times New Roman" pitchFamily="18" charset="0"/>
              <a:cs typeface="Times New Roman"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455C147-F001-88E4-A6C4-6BDE47DAE1E1}"/>
              </a:ext>
            </a:extLst>
          </p:cNvPr>
          <p:cNvSpPr>
            <a:spLocks noGrp="1"/>
          </p:cNvSpPr>
          <p:nvPr>
            <p:ph type="title"/>
          </p:nvPr>
        </p:nvSpPr>
        <p:spPr>
          <a:xfrm>
            <a:off x="1071154" y="496388"/>
            <a:ext cx="10241279" cy="867728"/>
          </a:xfrm>
        </p:spPr>
        <p:txBody>
          <a:bodyPr/>
          <a:lstStyle/>
          <a:p>
            <a:pPr algn="ctr"/>
            <a:r>
              <a:rPr lang="en-IN" sz="3200" b="1" u="sng" dirty="0">
                <a:latin typeface="Times New Roman" pitchFamily="18" charset="0"/>
                <a:cs typeface="Times New Roman" pitchFamily="18" charset="0"/>
              </a:rPr>
              <a:t>ACKNOWLEDGEMENT</a:t>
            </a:r>
            <a:r>
              <a:rPr lang="en-IN" u="sng" dirty="0">
                <a:latin typeface="Times New Roman" pitchFamily="18" charset="0"/>
                <a:cs typeface="Times New Roman" pitchFamily="18" charset="0"/>
              </a:rPr>
              <a:t> </a:t>
            </a:r>
          </a:p>
        </p:txBody>
      </p:sp>
      <p:sp>
        <p:nvSpPr>
          <p:cNvPr id="3" name="Content Placeholder 2">
            <a:extLst>
              <a:ext uri="{FF2B5EF4-FFF2-40B4-BE49-F238E27FC236}">
                <a16:creationId xmlns:a16="http://schemas.microsoft.com/office/drawing/2014/main" xmlns="" id="{94B418C3-AE9A-9F7E-EA60-D0A7F5E50176}"/>
              </a:ext>
            </a:extLst>
          </p:cNvPr>
          <p:cNvSpPr>
            <a:spLocks noGrp="1"/>
          </p:cNvSpPr>
          <p:nvPr>
            <p:ph idx="1"/>
          </p:nvPr>
        </p:nvSpPr>
        <p:spPr>
          <a:xfrm>
            <a:off x="339633" y="1436914"/>
            <a:ext cx="11691257" cy="4859383"/>
          </a:xfrm>
        </p:spPr>
        <p:txBody>
          <a:bodyPr>
            <a:normAutofit/>
          </a:bodyPr>
          <a:lstStyle/>
          <a:p>
            <a:pPr indent="0" algn="just">
              <a:lnSpc>
                <a:spcPct val="160000"/>
              </a:lnSpc>
              <a:buNone/>
            </a:pPr>
            <a:r>
              <a:rPr lang="en-US" sz="2000" dirty="0">
                <a:latin typeface="Times New Roman" panose="02020603050405020304" pitchFamily="18" charset="0"/>
                <a:cs typeface="Times New Roman" panose="02020603050405020304" pitchFamily="18" charset="0"/>
              </a:rPr>
              <a:t>W</a:t>
            </a:r>
            <a:r>
              <a:rPr lang="en-US" sz="2000" dirty="0" smtClean="0">
                <a:latin typeface="Times New Roman" panose="02020603050405020304" pitchFamily="18" charset="0"/>
                <a:cs typeface="Times New Roman" panose="02020603050405020304" pitchFamily="18" charset="0"/>
              </a:rPr>
              <a:t>e</a:t>
            </a:r>
            <a:r>
              <a:rPr lang="en-US" sz="2000" b="0" i="0" dirty="0" smtClean="0">
                <a:effectLst/>
                <a:latin typeface="Times New Roman" panose="02020603050405020304" pitchFamily="18" charset="0"/>
                <a:cs typeface="Times New Roman" panose="02020603050405020304" pitchFamily="18" charset="0"/>
              </a:rPr>
              <a:t> </a:t>
            </a:r>
            <a:r>
              <a:rPr lang="en-US" sz="2000" b="0" i="0" dirty="0">
                <a:effectLst/>
                <a:latin typeface="Times New Roman" panose="02020603050405020304" pitchFamily="18" charset="0"/>
                <a:cs typeface="Times New Roman" panose="02020603050405020304" pitchFamily="18" charset="0"/>
              </a:rPr>
              <a:t>have taken </a:t>
            </a:r>
            <a:r>
              <a:rPr lang="en-US" sz="2000" b="0" i="0" dirty="0" smtClean="0">
                <a:effectLst/>
                <a:latin typeface="Times New Roman" panose="02020603050405020304" pitchFamily="18" charset="0"/>
                <a:cs typeface="Times New Roman" panose="02020603050405020304" pitchFamily="18" charset="0"/>
              </a:rPr>
              <a:t>efforts to describe</a:t>
            </a:r>
            <a:r>
              <a:rPr lang="en-US" sz="2000" dirty="0" smtClean="0">
                <a:latin typeface="Times New Roman" panose="02020603050405020304" pitchFamily="18" charset="0"/>
                <a:cs typeface="Times New Roman" panose="02020603050405020304" pitchFamily="18" charset="0"/>
              </a:rPr>
              <a:t> </a:t>
            </a:r>
            <a:r>
              <a:rPr lang="en-US" sz="2000" b="0" i="0" dirty="0" smtClean="0">
                <a:effectLst/>
                <a:latin typeface="Times New Roman" panose="02020603050405020304" pitchFamily="18" charset="0"/>
                <a:cs typeface="Times New Roman" panose="02020603050405020304" pitchFamily="18" charset="0"/>
              </a:rPr>
              <a:t>electric propulsion </a:t>
            </a:r>
            <a:r>
              <a:rPr lang="en-US" sz="2000" b="0" i="0" dirty="0">
                <a:effectLst/>
                <a:latin typeface="Times New Roman" panose="02020603050405020304" pitchFamily="18" charset="0"/>
                <a:cs typeface="Times New Roman" panose="02020603050405020304" pitchFamily="18" charset="0"/>
              </a:rPr>
              <a:t>in this project. However, it would not have been possible without the kind support and help of many individuals. we would like to extend my sincere thanks to all of them. It has been great honor and privilege to undergo guidance </a:t>
            </a:r>
            <a:r>
              <a:rPr lang="en-US" sz="2000" b="0" i="0" dirty="0" smtClean="0">
                <a:effectLst/>
                <a:latin typeface="Times New Roman" panose="02020603050405020304" pitchFamily="18" charset="0"/>
                <a:cs typeface="Times New Roman" panose="02020603050405020304" pitchFamily="18" charset="0"/>
              </a:rPr>
              <a:t>of </a:t>
            </a:r>
            <a:r>
              <a:rPr lang="en-US" sz="2000" b="1" dirty="0" err="1" smtClean="0">
                <a:effectLst/>
                <a:latin typeface="Times New Roman" panose="02020603050405020304" pitchFamily="18" charset="0"/>
                <a:ea typeface="SimSun" panose="02010600030101010101" pitchFamily="2" charset="-122"/>
                <a:cs typeface="Times New Roman" panose="02020603050405020304" pitchFamily="18" charset="0"/>
              </a:rPr>
              <a:t>prof</a:t>
            </a: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 </a:t>
            </a:r>
            <a:r>
              <a:rPr lang="en-US" sz="2000" b="1" dirty="0" err="1" smtClean="0">
                <a:effectLst/>
                <a:latin typeface="Times New Roman" panose="02020603050405020304" pitchFamily="18" charset="0"/>
                <a:ea typeface="SimSun" panose="02010600030101010101" pitchFamily="2" charset="-122"/>
                <a:cs typeface="Times New Roman" panose="02020603050405020304" pitchFamily="18" charset="0"/>
              </a:rPr>
              <a:t>Anantharama</a:t>
            </a:r>
            <a:r>
              <a:rPr lang="en-US" sz="2000" b="1" dirty="0" smtClean="0">
                <a:effectLst/>
                <a:latin typeface="Times New Roman" panose="02020603050405020304" pitchFamily="18" charset="0"/>
                <a:ea typeface="SimSun" panose="02010600030101010101" pitchFamily="2" charset="-122"/>
                <a:cs typeface="Times New Roman" panose="02020603050405020304" pitchFamily="18" charset="0"/>
              </a:rPr>
              <a:t>, </a:t>
            </a:r>
            <a:r>
              <a:rPr lang="en-US" sz="2000" dirty="0">
                <a:latin typeface="Times New Roman" panose="02020603050405020304" pitchFamily="18" charset="0"/>
                <a:ea typeface="SimSun" panose="02010600030101010101" pitchFamily="2" charset="-122"/>
                <a:cs typeface="Times New Roman" panose="02020603050405020304" pitchFamily="18" charset="0"/>
              </a:rPr>
              <a:t>we</a:t>
            </a:r>
            <a:r>
              <a:rPr lang="en-US" sz="2000" b="0" i="0" dirty="0">
                <a:effectLst/>
                <a:latin typeface="Times New Roman" panose="02020603050405020304" pitchFamily="18" charset="0"/>
                <a:cs typeface="Times New Roman" panose="02020603050405020304" pitchFamily="18" charset="0"/>
              </a:rPr>
              <a:t> are highly </a:t>
            </a:r>
            <a:r>
              <a:rPr lang="en-US" sz="2000" b="0" i="0" dirty="0" smtClean="0">
                <a:effectLst/>
                <a:latin typeface="Times New Roman" panose="02020603050405020304" pitchFamily="18" charset="0"/>
                <a:cs typeface="Times New Roman" panose="02020603050405020304" pitchFamily="18" charset="0"/>
              </a:rPr>
              <a:t>in debt </a:t>
            </a:r>
            <a:r>
              <a:rPr lang="en-US" sz="2000" b="0" i="0" dirty="0">
                <a:effectLst/>
                <a:latin typeface="Times New Roman" panose="02020603050405020304" pitchFamily="18" charset="0"/>
                <a:cs typeface="Times New Roman" panose="02020603050405020304" pitchFamily="18" charset="0"/>
              </a:rPr>
              <a:t>to </a:t>
            </a: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prof. Vikram </a:t>
            </a:r>
            <a:r>
              <a:rPr lang="en-US" sz="2000" b="1" dirty="0" err="1">
                <a:effectLst/>
                <a:latin typeface="Times New Roman" panose="02020603050405020304" pitchFamily="18" charset="0"/>
                <a:ea typeface="SimSun" panose="02010600030101010101" pitchFamily="2" charset="-122"/>
                <a:cs typeface="Times New Roman" panose="02020603050405020304" pitchFamily="18" charset="0"/>
              </a:rPr>
              <a:t>Avahad</a:t>
            </a: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 </a:t>
            </a:r>
            <a:r>
              <a:rPr lang="en-US" sz="2000" b="0" i="0" dirty="0" smtClean="0">
                <a:effectLst/>
                <a:latin typeface="Times New Roman" panose="02020603050405020304" pitchFamily="18" charset="0"/>
                <a:cs typeface="Times New Roman" panose="02020603050405020304" pitchFamily="18" charset="0"/>
              </a:rPr>
              <a:t>for his guidance </a:t>
            </a:r>
            <a:r>
              <a:rPr lang="en-US" sz="2000" b="0" i="0" dirty="0">
                <a:effectLst/>
                <a:latin typeface="Times New Roman" panose="02020603050405020304" pitchFamily="18" charset="0"/>
                <a:cs typeface="Times New Roman" panose="02020603050405020304" pitchFamily="18" charset="0"/>
              </a:rPr>
              <a:t>and constant supervision as well as for providing necessary information regarding the project and also for </a:t>
            </a:r>
            <a:r>
              <a:rPr lang="en-US" sz="2000" b="0" i="0" dirty="0" smtClean="0">
                <a:effectLst/>
                <a:latin typeface="Times New Roman" panose="02020603050405020304" pitchFamily="18" charset="0"/>
                <a:cs typeface="Times New Roman" panose="02020603050405020304" pitchFamily="18" charset="0"/>
              </a:rPr>
              <a:t>his </a:t>
            </a:r>
            <a:r>
              <a:rPr lang="en-US" sz="2000" b="0" i="0" dirty="0">
                <a:effectLst/>
                <a:latin typeface="Times New Roman" panose="02020603050405020304" pitchFamily="18" charset="0"/>
                <a:cs typeface="Times New Roman" panose="02020603050405020304" pitchFamily="18" charset="0"/>
              </a:rPr>
              <a:t>support in completing the project. </a:t>
            </a:r>
            <a:r>
              <a:rPr lang="en-US" sz="2000" dirty="0" smtClean="0">
                <a:latin typeface="Times New Roman" panose="02020603050405020304" pitchFamily="18" charset="0"/>
                <a:cs typeface="Times New Roman" panose="02020603050405020304" pitchFamily="18" charset="0"/>
              </a:rPr>
              <a:t>T</a:t>
            </a:r>
            <a:r>
              <a:rPr lang="en-US" sz="2000" b="0" i="0" dirty="0" smtClean="0">
                <a:effectLst/>
                <a:latin typeface="Times New Roman" panose="02020603050405020304" pitchFamily="18" charset="0"/>
                <a:cs typeface="Times New Roman" panose="02020603050405020304" pitchFamily="18" charset="0"/>
              </a:rPr>
              <a:t>heir </a:t>
            </a:r>
            <a:r>
              <a:rPr lang="en-US" sz="2000" b="0" i="0" dirty="0">
                <a:effectLst/>
                <a:latin typeface="Times New Roman" panose="02020603050405020304" pitchFamily="18" charset="0"/>
                <a:cs typeface="Times New Roman" panose="02020603050405020304" pitchFamily="18" charset="0"/>
              </a:rPr>
              <a:t>constant guidance and willingness to share </a:t>
            </a:r>
            <a:r>
              <a:rPr lang="en-US" sz="2000" b="0" i="0" dirty="0" smtClean="0">
                <a:effectLst/>
                <a:latin typeface="Times New Roman" panose="02020603050405020304" pitchFamily="18" charset="0"/>
                <a:cs typeface="Times New Roman" panose="02020603050405020304" pitchFamily="18" charset="0"/>
              </a:rPr>
              <a:t>their </a:t>
            </a:r>
            <a:r>
              <a:rPr lang="en-US" sz="2000" b="0" i="0" dirty="0">
                <a:effectLst/>
                <a:latin typeface="Times New Roman" panose="02020603050405020304" pitchFamily="18" charset="0"/>
                <a:cs typeface="Times New Roman" panose="02020603050405020304" pitchFamily="18" charset="0"/>
              </a:rPr>
              <a:t>vast knowledge made us understand this project and its manifestations in great depths </a:t>
            </a:r>
            <a:r>
              <a:rPr lang="en-US" sz="2000" b="0" i="0" dirty="0" smtClean="0">
                <a:effectLst/>
                <a:latin typeface="Times New Roman" panose="02020603050405020304" pitchFamily="18" charset="0"/>
                <a:cs typeface="Times New Roman" panose="02020603050405020304" pitchFamily="18" charset="0"/>
              </a:rPr>
              <a:t>and </a:t>
            </a:r>
            <a:r>
              <a:rPr lang="en-US" sz="2000" b="0" i="0" dirty="0">
                <a:effectLst/>
                <a:latin typeface="Times New Roman" panose="02020603050405020304" pitchFamily="18" charset="0"/>
                <a:cs typeface="Times New Roman" panose="02020603050405020304" pitchFamily="18" charset="0"/>
              </a:rPr>
              <a:t>helped us to complete the assigned tasks on time. Our thanks and appreciations also go to our colleagues in developing the project and people who have willingly helped </a:t>
            </a:r>
            <a:r>
              <a:rPr lang="en-US" sz="2000" b="0" i="0" dirty="0" smtClean="0">
                <a:effectLst/>
                <a:latin typeface="Times New Roman" panose="02020603050405020304" pitchFamily="18" charset="0"/>
                <a:cs typeface="Times New Roman" panose="02020603050405020304" pitchFamily="18" charset="0"/>
              </a:rPr>
              <a:t>us </a:t>
            </a:r>
            <a:r>
              <a:rPr lang="en-US" sz="2000" b="0" i="0" dirty="0">
                <a:effectLst/>
                <a:latin typeface="Times New Roman" panose="02020603050405020304" pitchFamily="18" charset="0"/>
                <a:cs typeface="Times New Roman" panose="02020603050405020304" pitchFamily="18" charset="0"/>
              </a:rPr>
              <a:t>out with their abilities.</a:t>
            </a:r>
            <a:endParaRPr lang="en-IN" sz="2000" dirty="0">
              <a:effectLst/>
              <a:latin typeface="Times New Roman" panose="02020603050405020304" pitchFamily="18" charset="0"/>
              <a:ea typeface="SimSun" panose="02010600030101010101" pitchFamily="2" charset="-122"/>
              <a:cs typeface="Times New Roman" panose="02020603050405020304" pitchFamily="18" charset="0"/>
            </a:endParaRPr>
          </a:p>
          <a:p>
            <a:pPr indent="0" algn="just">
              <a:buNone/>
            </a:pPr>
            <a:r>
              <a:rPr lang="en-US" sz="1800" dirty="0">
                <a:effectLst/>
                <a:latin typeface="Times New Roman" panose="02020603050405020304" pitchFamily="18" charset="0"/>
                <a:ea typeface="SimSun" panose="02010600030101010101" pitchFamily="2" charset="-122"/>
              </a:rPr>
              <a:t> </a:t>
            </a:r>
            <a:endParaRPr lang="en-IN" sz="1800" dirty="0">
              <a:effectLst/>
              <a:latin typeface="Times New Roman" panose="02020603050405020304" pitchFamily="18" charset="0"/>
              <a:ea typeface="SimSun" panose="02010600030101010101" pitchFamily="2" charset="-122"/>
            </a:endParaRPr>
          </a:p>
          <a:p>
            <a:endParaRPr lang="en-IN" dirty="0"/>
          </a:p>
        </p:txBody>
      </p:sp>
      <p:sp>
        <p:nvSpPr>
          <p:cNvPr id="4" name="Date Placeholder 3"/>
          <p:cNvSpPr>
            <a:spLocks noGrp="1"/>
          </p:cNvSpPr>
          <p:nvPr>
            <p:ph type="dt" sz="half" idx="10"/>
          </p:nvPr>
        </p:nvSpPr>
        <p:spPr/>
        <p:txBody>
          <a:bodyPr/>
          <a:lstStyle/>
          <a:p>
            <a:fld id="{2705F4FE-7DA4-4335-9B4C-0310AE0B3E06}"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2</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34207692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56DD4E-8054-3EE7-8300-AF4B88A9114F}"/>
              </a:ext>
            </a:extLst>
          </p:cNvPr>
          <p:cNvSpPr>
            <a:spLocks noGrp="1"/>
          </p:cNvSpPr>
          <p:nvPr>
            <p:ph type="title"/>
          </p:nvPr>
        </p:nvSpPr>
        <p:spPr>
          <a:xfrm>
            <a:off x="274320" y="365126"/>
            <a:ext cx="11079480" cy="1045664"/>
          </a:xfrm>
        </p:spPr>
        <p:txBody>
          <a:bodyPr>
            <a:normAutofit/>
          </a:bodyPr>
          <a:lstStyle/>
          <a:p>
            <a:r>
              <a:rPr lang="en-IN" sz="2800" b="1" u="sng" dirty="0" smtClean="0">
                <a:latin typeface="Times New Roman" panose="02020603050405020304" pitchFamily="18" charset="0"/>
                <a:cs typeface="Times New Roman" panose="02020603050405020304" pitchFamily="18" charset="0"/>
              </a:rPr>
              <a:t>Experimental Setup</a:t>
            </a:r>
            <a:r>
              <a:rPr lang="en-IN" sz="3200" b="1" dirty="0" smtClean="0">
                <a:latin typeface="Times New Roman" panose="02020603050405020304" pitchFamily="18" charset="0"/>
                <a:cs typeface="Times New Roman" panose="02020603050405020304" pitchFamily="18" charset="0"/>
              </a:rPr>
              <a:t>:</a:t>
            </a:r>
            <a:endParaRPr lang="en-IN" sz="3200" b="1" u="sng"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xmlns="" id="{154F7A7E-2D21-EDC4-54DD-FD34EDF11F9D}"/>
              </a:ext>
            </a:extLst>
          </p:cNvPr>
          <p:cNvPicPr>
            <a:picLocks noGrp="1"/>
          </p:cNvPicPr>
          <p:nvPr>
            <p:ph idx="1"/>
          </p:nvPr>
        </p:nvPicPr>
        <p:blipFill>
          <a:blip r:embed="rId2" cstate="print"/>
          <a:stretch>
            <a:fillRect/>
          </a:stretch>
        </p:blipFill>
        <p:spPr>
          <a:xfrm>
            <a:off x="6706831" y="1542674"/>
            <a:ext cx="5010552" cy="3708595"/>
          </a:xfrm>
          <a:prstGeom prst="rect">
            <a:avLst/>
          </a:prstGeom>
        </p:spPr>
      </p:pic>
      <p:sp>
        <p:nvSpPr>
          <p:cNvPr id="5" name="TextBox 4">
            <a:extLst>
              <a:ext uri="{FF2B5EF4-FFF2-40B4-BE49-F238E27FC236}">
                <a16:creationId xmlns:a16="http://schemas.microsoft.com/office/drawing/2014/main" xmlns="" id="{3391AEEF-D536-DF87-BE47-474174DD1FEC}"/>
              </a:ext>
            </a:extLst>
          </p:cNvPr>
          <p:cNvSpPr txBox="1"/>
          <p:nvPr/>
        </p:nvSpPr>
        <p:spPr>
          <a:xfrm>
            <a:off x="0" y="1449977"/>
            <a:ext cx="6635931" cy="436183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700" dirty="0">
                <a:latin typeface="Times New Roman" pitchFamily="18" charset="0"/>
                <a:cs typeface="Times New Roman" pitchFamily="18" charset="0"/>
              </a:rPr>
              <a:t>T</a:t>
            </a:r>
            <a:r>
              <a:rPr lang="en-US" sz="1700" b="0" i="0" dirty="0">
                <a:effectLst/>
                <a:latin typeface="Times New Roman" pitchFamily="18" charset="0"/>
                <a:cs typeface="Times New Roman" pitchFamily="18" charset="0"/>
              </a:rPr>
              <a:t>he wheel spins, the positive charge will move towards the double ended brush on the other disk. When it aligns with this brush, it will induce a negative charge in the conducting plate directly across from it on the other disk. This negative charge will, in turn, cause a positive charge to appear on the plate on the other end of the brush.</a:t>
            </a:r>
          </a:p>
          <a:p>
            <a:pPr marL="285750" indent="-285750">
              <a:lnSpc>
                <a:spcPct val="150000"/>
              </a:lnSpc>
              <a:buFont typeface="Arial" panose="020B0604020202020204" pitchFamily="34" charset="0"/>
              <a:buChar char="•"/>
            </a:pPr>
            <a:r>
              <a:rPr lang="en-US" sz="1700" dirty="0">
                <a:latin typeface="Times New Roman" pitchFamily="18" charset="0"/>
                <a:cs typeface="Times New Roman" pitchFamily="18" charset="0"/>
              </a:rPr>
              <a:t>T</a:t>
            </a:r>
            <a:r>
              <a:rPr lang="en-US" sz="1700" b="0" i="0" dirty="0">
                <a:effectLst/>
                <a:latin typeface="Times New Roman" pitchFamily="18" charset="0"/>
                <a:cs typeface="Times New Roman" pitchFamily="18" charset="0"/>
              </a:rPr>
              <a:t>he disks continue to spin, the original positive charge will reach the collecting combs on one side, and will then be stored in the Leyden jar capacitor. Meanwhile, the positive and negative charges on the other disk will be rotating in the other direction. When they line up with the double-ended brush on the opposite disk, they will induce a positive and negative charge on the conducting plates across from them.</a:t>
            </a:r>
            <a:endParaRPr lang="en-US" sz="1700" dirty="0">
              <a:latin typeface="Times New Roman" pitchFamily="18" charset="0"/>
              <a:cs typeface="Times New Roman" pitchFamily="18" charset="0"/>
            </a:endParaRPr>
          </a:p>
        </p:txBody>
      </p:sp>
      <p:sp>
        <p:nvSpPr>
          <p:cNvPr id="6" name="Date Placeholder 5"/>
          <p:cNvSpPr>
            <a:spLocks noGrp="1"/>
          </p:cNvSpPr>
          <p:nvPr>
            <p:ph type="dt" sz="half" idx="10"/>
          </p:nvPr>
        </p:nvSpPr>
        <p:spPr/>
        <p:txBody>
          <a:bodyPr/>
          <a:lstStyle/>
          <a:p>
            <a:fld id="{E6D837B6-20AC-408C-B7D3-FFDB407D7E6B}" type="datetime1">
              <a:rPr lang="en-IN" smtClean="0"/>
              <a:pPr/>
              <a:t>30-05-2022</a:t>
            </a:fld>
            <a:endParaRPr lang="en-IN"/>
          </a:p>
        </p:txBody>
      </p:sp>
      <p:sp>
        <p:nvSpPr>
          <p:cNvPr id="7" name="Slide Number Placeholder 6"/>
          <p:cNvSpPr>
            <a:spLocks noGrp="1"/>
          </p:cNvSpPr>
          <p:nvPr>
            <p:ph type="sldNum" sz="quarter" idx="12"/>
          </p:nvPr>
        </p:nvSpPr>
        <p:spPr/>
        <p:txBody>
          <a:bodyPr/>
          <a:lstStyle/>
          <a:p>
            <a:fld id="{ED149FB6-D204-4D7C-BC69-C2FBC92923E3}" type="slidenum">
              <a:rPr lang="en-IN" smtClean="0"/>
              <a:pPr/>
              <a:t>20</a:t>
            </a:fld>
            <a:endParaRPr lang="en-IN"/>
          </a:p>
        </p:txBody>
      </p:sp>
      <p:sp>
        <p:nvSpPr>
          <p:cNvPr id="8" name="Footer Placeholder 7"/>
          <p:cNvSpPr>
            <a:spLocks noGrp="1"/>
          </p:cNvSpPr>
          <p:nvPr>
            <p:ph type="ftr" sz="quarter" idx="11"/>
          </p:nvPr>
        </p:nvSpPr>
        <p:spPr/>
        <p:txBody>
          <a:bodyPr/>
          <a:lstStyle/>
          <a:p>
            <a:r>
              <a:rPr lang="en-US" smtClean="0"/>
              <a:t>Dhole Patil College of Engineering</a:t>
            </a:r>
            <a:endParaRPr lang="en-IN"/>
          </a:p>
        </p:txBody>
      </p:sp>
      <p:sp>
        <p:nvSpPr>
          <p:cNvPr id="9" name="TextBox 8"/>
          <p:cNvSpPr txBox="1"/>
          <p:nvPr/>
        </p:nvSpPr>
        <p:spPr>
          <a:xfrm>
            <a:off x="7080070" y="5316583"/>
            <a:ext cx="4245428" cy="307777"/>
          </a:xfrm>
          <a:prstGeom prst="rect">
            <a:avLst/>
          </a:prstGeom>
          <a:noFill/>
        </p:spPr>
        <p:txBody>
          <a:bodyPr wrap="square" rtlCol="0">
            <a:spAutoFit/>
          </a:bodyPr>
          <a:lstStyle/>
          <a:p>
            <a:pPr algn="ctr"/>
            <a:r>
              <a:rPr lang="en-US" sz="1400" b="1" dirty="0" smtClean="0">
                <a:latin typeface="Times New Roman" pitchFamily="18" charset="0"/>
                <a:cs typeface="Times New Roman" pitchFamily="18" charset="0"/>
              </a:rPr>
              <a:t>Experimental set up of Wimshurst machine</a:t>
            </a:r>
            <a:endParaRPr lang="en-US" sz="1400" b="1" dirty="0">
              <a:latin typeface="Times New Roman" pitchFamily="18" charset="0"/>
              <a:cs typeface="Times New Roman" pitchFamily="18" charset="0"/>
            </a:endParaRPr>
          </a:p>
        </p:txBody>
      </p:sp>
    </p:spTree>
    <p:extLst>
      <p:ext uri="{BB962C8B-B14F-4D97-AF65-F5344CB8AC3E}">
        <p14:creationId xmlns:p14="http://schemas.microsoft.com/office/powerpoint/2010/main" xmlns="" val="5477092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9F75B4A-39D9-A887-F24E-DF1151146389}"/>
              </a:ext>
            </a:extLst>
          </p:cNvPr>
          <p:cNvSpPr>
            <a:spLocks noGrp="1"/>
          </p:cNvSpPr>
          <p:nvPr>
            <p:ph idx="1"/>
          </p:nvPr>
        </p:nvSpPr>
        <p:spPr>
          <a:xfrm>
            <a:off x="444137" y="685800"/>
            <a:ext cx="10909663" cy="2298089"/>
          </a:xfrm>
        </p:spPr>
        <p:txBody>
          <a:bodyPr>
            <a:normAutofit/>
          </a:bodyPr>
          <a:lstStyle/>
          <a:p>
            <a:pPr>
              <a:lnSpc>
                <a:spcPct val="150000"/>
              </a:lnSpc>
            </a:pPr>
            <a:r>
              <a:rPr lang="en-US" sz="2000" b="0" i="0" dirty="0">
                <a:effectLst/>
                <a:latin typeface="Times New Roman" pitchFamily="18" charset="0"/>
                <a:cs typeface="Times New Roman" pitchFamily="18" charset="0"/>
              </a:rPr>
              <a:t>Those new charges will rotate until they align with the other double ended brush, inducing more charges, as the other ones reach the collecting combs and are stored. This cycle continues, with more and more charges being induced, and then stored, until it is discharged in the form of a spark! Then the whole cycle repeats.</a:t>
            </a:r>
            <a:endParaRPr lang="en-IN" sz="2000" dirty="0">
              <a:latin typeface="Times New Roman" pitchFamily="18" charset="0"/>
              <a:cs typeface="Times New Roman" pitchFamily="18" charset="0"/>
            </a:endParaRPr>
          </a:p>
        </p:txBody>
      </p:sp>
      <p:pic>
        <p:nvPicPr>
          <p:cNvPr id="7" name="Picture 6">
            <a:extLst>
              <a:ext uri="{FF2B5EF4-FFF2-40B4-BE49-F238E27FC236}">
                <a16:creationId xmlns:a16="http://schemas.microsoft.com/office/drawing/2014/main" xmlns="" id="{9600646B-87DC-E099-B7F2-7FF91795ADB5}"/>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275325" y="2853260"/>
            <a:ext cx="4078964" cy="268539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Date Placeholder 4"/>
          <p:cNvSpPr>
            <a:spLocks noGrp="1"/>
          </p:cNvSpPr>
          <p:nvPr>
            <p:ph type="dt" sz="half" idx="10"/>
          </p:nvPr>
        </p:nvSpPr>
        <p:spPr/>
        <p:txBody>
          <a:bodyPr/>
          <a:lstStyle/>
          <a:p>
            <a:fld id="{7F553BC5-004E-49F5-BC1A-41E1D5EDC3BB}" type="datetime1">
              <a:rPr lang="en-IN" smtClean="0"/>
              <a:pPr/>
              <a:t>30-05-2022</a:t>
            </a:fld>
            <a:endParaRPr lang="en-IN"/>
          </a:p>
        </p:txBody>
      </p:sp>
      <p:sp>
        <p:nvSpPr>
          <p:cNvPr id="6" name="Slide Number Placeholder 5"/>
          <p:cNvSpPr>
            <a:spLocks noGrp="1"/>
          </p:cNvSpPr>
          <p:nvPr>
            <p:ph type="sldNum" sz="quarter" idx="12"/>
          </p:nvPr>
        </p:nvSpPr>
        <p:spPr/>
        <p:txBody>
          <a:bodyPr/>
          <a:lstStyle/>
          <a:p>
            <a:fld id="{ED149FB6-D204-4D7C-BC69-C2FBC92923E3}" type="slidenum">
              <a:rPr lang="en-IN" smtClean="0"/>
              <a:pPr/>
              <a:t>21</a:t>
            </a:fld>
            <a:endParaRPr lang="en-IN"/>
          </a:p>
        </p:txBody>
      </p:sp>
      <p:sp>
        <p:nvSpPr>
          <p:cNvPr id="8" name="Footer Placeholder 7"/>
          <p:cNvSpPr>
            <a:spLocks noGrp="1"/>
          </p:cNvSpPr>
          <p:nvPr>
            <p:ph type="ftr" sz="quarter" idx="11"/>
          </p:nvPr>
        </p:nvSpPr>
        <p:spPr/>
        <p:txBody>
          <a:bodyPr/>
          <a:lstStyle/>
          <a:p>
            <a:r>
              <a:rPr lang="en-US" smtClean="0"/>
              <a:t>Dhole Patil College of Engineering</a:t>
            </a:r>
            <a:endParaRPr lang="en-IN"/>
          </a:p>
        </p:txBody>
      </p:sp>
      <p:pic>
        <p:nvPicPr>
          <p:cNvPr id="9" name="Picture 8" descr="leyden jar wimshurst.png"/>
          <p:cNvPicPr>
            <a:picLocks noChangeAspect="1"/>
          </p:cNvPicPr>
          <p:nvPr/>
        </p:nvPicPr>
        <p:blipFill>
          <a:blip r:embed="rId3"/>
          <a:stretch>
            <a:fillRect/>
          </a:stretch>
        </p:blipFill>
        <p:spPr>
          <a:xfrm>
            <a:off x="6456311" y="2868331"/>
            <a:ext cx="3982006" cy="271500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0" name="TextBox 9"/>
          <p:cNvSpPr txBox="1"/>
          <p:nvPr/>
        </p:nvSpPr>
        <p:spPr>
          <a:xfrm>
            <a:off x="1737360" y="5721531"/>
            <a:ext cx="2978331" cy="338554"/>
          </a:xfrm>
          <a:prstGeom prst="rect">
            <a:avLst/>
          </a:prstGeom>
          <a:noFill/>
        </p:spPr>
        <p:txBody>
          <a:bodyPr wrap="square" rtlCol="0">
            <a:spAutoFit/>
          </a:bodyPr>
          <a:lstStyle/>
          <a:p>
            <a:pPr algn="ctr"/>
            <a:r>
              <a:rPr lang="en-US" sz="1600" b="1" dirty="0" smtClean="0"/>
              <a:t>Spark created in energy gap</a:t>
            </a:r>
            <a:endParaRPr lang="en-US" sz="1600" b="1" dirty="0"/>
          </a:p>
        </p:txBody>
      </p:sp>
      <p:sp>
        <p:nvSpPr>
          <p:cNvPr id="12" name="TextBox 11"/>
          <p:cNvSpPr txBox="1"/>
          <p:nvPr/>
        </p:nvSpPr>
        <p:spPr>
          <a:xfrm>
            <a:off x="6662057" y="5682343"/>
            <a:ext cx="3618412" cy="338554"/>
          </a:xfrm>
          <a:prstGeom prst="rect">
            <a:avLst/>
          </a:prstGeom>
          <a:noFill/>
        </p:spPr>
        <p:txBody>
          <a:bodyPr wrap="square" rtlCol="0">
            <a:spAutoFit/>
          </a:bodyPr>
          <a:lstStyle/>
          <a:p>
            <a:pPr algn="ctr"/>
            <a:r>
              <a:rPr lang="en-US" sz="1600" b="1" dirty="0" smtClean="0"/>
              <a:t>Wimshurst components</a:t>
            </a:r>
            <a:endParaRPr lang="en-US" sz="1600" b="1" dirty="0"/>
          </a:p>
        </p:txBody>
      </p:sp>
    </p:spTree>
    <p:extLst>
      <p:ext uri="{BB962C8B-B14F-4D97-AF65-F5344CB8AC3E}">
        <p14:creationId xmlns:p14="http://schemas.microsoft.com/office/powerpoint/2010/main" xmlns="" val="35611438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19C96EB-845E-D332-CD4C-3F818C7DA4EB}"/>
              </a:ext>
            </a:extLst>
          </p:cNvPr>
          <p:cNvSpPr>
            <a:spLocks noGrp="1"/>
          </p:cNvSpPr>
          <p:nvPr>
            <p:ph type="title"/>
          </p:nvPr>
        </p:nvSpPr>
        <p:spPr/>
        <p:txBody>
          <a:bodyPr>
            <a:normAutofit/>
          </a:bodyPr>
          <a:lstStyle/>
          <a:p>
            <a:r>
              <a:rPr lang="en-IN" sz="3200" b="1" u="sng" dirty="0">
                <a:latin typeface="Times New Roman" panose="02020603050405020304" pitchFamily="18" charset="0"/>
                <a:cs typeface="Times New Roman" panose="02020603050405020304" pitchFamily="18" charset="0"/>
              </a:rPr>
              <a:t>MAKING OF WIMSHURST </a:t>
            </a:r>
            <a:r>
              <a:rPr lang="en-IN" sz="3200" b="1" u="sng" dirty="0" smtClean="0">
                <a:latin typeface="Times New Roman" panose="02020603050405020304" pitchFamily="18" charset="0"/>
                <a:cs typeface="Times New Roman" panose="02020603050405020304" pitchFamily="18" charset="0"/>
              </a:rPr>
              <a:t>MACHINE</a:t>
            </a:r>
            <a:r>
              <a:rPr lang="en-IN" sz="3200" b="1" dirty="0" smtClean="0">
                <a:latin typeface="Times New Roman" panose="02020603050405020304" pitchFamily="18" charset="0"/>
                <a:cs typeface="Times New Roman" panose="02020603050405020304" pitchFamily="18" charset="0"/>
              </a:rPr>
              <a:t>:</a:t>
            </a:r>
            <a:endParaRPr lang="en-IN" sz="3200" b="1" u="sng"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xmlns="" id="{2FA31FD5-A51B-AAF1-CE18-EA3D80B4A6E7}"/>
              </a:ext>
            </a:extLst>
          </p:cNvPr>
          <p:cNvPicPr>
            <a:picLocks noGrp="1" noChangeAspect="1"/>
          </p:cNvPicPr>
          <p:nvPr>
            <p:ph idx="1"/>
          </p:nvPr>
        </p:nvPicPr>
        <p:blipFill>
          <a:blip r:embed="rId2"/>
          <a:stretch>
            <a:fillRect/>
          </a:stretch>
        </p:blipFill>
        <p:spPr>
          <a:xfrm>
            <a:off x="7666892" y="1980562"/>
            <a:ext cx="3808560" cy="310922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xmlns="" id="{C3BFA96F-8B0F-F918-0225-6CC3FBB2D61A}"/>
              </a:ext>
            </a:extLst>
          </p:cNvPr>
          <p:cNvPicPr>
            <a:picLocks noChangeAspect="1"/>
          </p:cNvPicPr>
          <p:nvPr/>
        </p:nvPicPr>
        <p:blipFill>
          <a:blip r:embed="rId3"/>
          <a:stretch>
            <a:fillRect/>
          </a:stretch>
        </p:blipFill>
        <p:spPr>
          <a:xfrm>
            <a:off x="838200" y="1980562"/>
            <a:ext cx="3127519" cy="310922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xmlns="" id="{731B3716-F599-635D-1945-D4F65DC22309}"/>
              </a:ext>
            </a:extLst>
          </p:cNvPr>
          <p:cNvPicPr>
            <a:picLocks noChangeAspect="1"/>
          </p:cNvPicPr>
          <p:nvPr/>
        </p:nvPicPr>
        <p:blipFill>
          <a:blip r:embed="rId4"/>
          <a:stretch>
            <a:fillRect/>
          </a:stretch>
        </p:blipFill>
        <p:spPr>
          <a:xfrm>
            <a:off x="4148035" y="1967500"/>
            <a:ext cx="3310415" cy="310922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xmlns="" id="{6D587459-7ACA-E744-69F8-FBE911D75E09}"/>
              </a:ext>
            </a:extLst>
          </p:cNvPr>
          <p:cNvSpPr txBox="1"/>
          <p:nvPr/>
        </p:nvSpPr>
        <p:spPr>
          <a:xfrm>
            <a:off x="996404" y="5147399"/>
            <a:ext cx="2863362" cy="523220"/>
          </a:xfrm>
          <a:prstGeom prst="rect">
            <a:avLst/>
          </a:prstGeom>
          <a:noFill/>
        </p:spPr>
        <p:txBody>
          <a:bodyPr wrap="square" rtlCol="0">
            <a:spAutoFit/>
          </a:bodyPr>
          <a:lstStyle/>
          <a:p>
            <a:pPr algn="ctr"/>
            <a:r>
              <a:rPr lang="en-IN" sz="1400" b="1" dirty="0">
                <a:solidFill>
                  <a:srgbClr val="000000"/>
                </a:solidFill>
                <a:effectLst/>
                <a:latin typeface="Times New Roman" panose="02020603050405020304" pitchFamily="18" charset="0"/>
                <a:ea typeface="Times New Roman" panose="02020603050405020304" pitchFamily="18" charset="0"/>
              </a:rPr>
              <a:t>Acrylic disk with aluminium sectors </a:t>
            </a:r>
            <a:endParaRPr lang="en-IN" sz="1400" b="1" dirty="0"/>
          </a:p>
        </p:txBody>
      </p:sp>
      <p:sp>
        <p:nvSpPr>
          <p:cNvPr id="8" name="TextBox 7">
            <a:extLst>
              <a:ext uri="{FF2B5EF4-FFF2-40B4-BE49-F238E27FC236}">
                <a16:creationId xmlns:a16="http://schemas.microsoft.com/office/drawing/2014/main" xmlns="" id="{87EDF69D-FCC9-020A-15AA-AF5941DB5FD3}"/>
              </a:ext>
            </a:extLst>
          </p:cNvPr>
          <p:cNvSpPr txBox="1"/>
          <p:nvPr/>
        </p:nvSpPr>
        <p:spPr>
          <a:xfrm>
            <a:off x="4728755" y="5121274"/>
            <a:ext cx="1972810" cy="307777"/>
          </a:xfrm>
          <a:prstGeom prst="rect">
            <a:avLst/>
          </a:prstGeom>
          <a:noFill/>
        </p:spPr>
        <p:txBody>
          <a:bodyPr wrap="square" rtlCol="0">
            <a:spAutoFit/>
          </a:bodyPr>
          <a:lstStyle/>
          <a:p>
            <a:pPr algn="ctr"/>
            <a:r>
              <a:rPr lang="en-IN" sz="1400" b="1" dirty="0" smtClean="0">
                <a:solidFill>
                  <a:srgbClr val="000000"/>
                </a:solidFill>
                <a:effectLst/>
                <a:latin typeface="Times New Roman" panose="02020603050405020304" pitchFamily="18" charset="0"/>
                <a:ea typeface="Times New Roman" panose="02020603050405020304" pitchFamily="18" charset="0"/>
              </a:rPr>
              <a:t>Collecting </a:t>
            </a:r>
            <a:r>
              <a:rPr lang="en-IN" sz="1400" b="1" dirty="0">
                <a:solidFill>
                  <a:srgbClr val="000000"/>
                </a:solidFill>
                <a:effectLst/>
                <a:latin typeface="Times New Roman" panose="02020603050405020304" pitchFamily="18" charset="0"/>
                <a:ea typeface="Times New Roman" panose="02020603050405020304" pitchFamily="18" charset="0"/>
              </a:rPr>
              <a:t>rods </a:t>
            </a:r>
            <a:endParaRPr lang="en-IN" sz="1400" b="1" dirty="0"/>
          </a:p>
        </p:txBody>
      </p:sp>
      <p:sp>
        <p:nvSpPr>
          <p:cNvPr id="9" name="TextBox 8">
            <a:extLst>
              <a:ext uri="{FF2B5EF4-FFF2-40B4-BE49-F238E27FC236}">
                <a16:creationId xmlns:a16="http://schemas.microsoft.com/office/drawing/2014/main" xmlns="" id="{A3857F95-3389-7B16-4167-818F1BB99C3E}"/>
              </a:ext>
            </a:extLst>
          </p:cNvPr>
          <p:cNvSpPr txBox="1"/>
          <p:nvPr/>
        </p:nvSpPr>
        <p:spPr>
          <a:xfrm>
            <a:off x="8425543" y="5095147"/>
            <a:ext cx="2547257" cy="523220"/>
          </a:xfrm>
          <a:prstGeom prst="rect">
            <a:avLst/>
          </a:prstGeom>
          <a:noFill/>
        </p:spPr>
        <p:txBody>
          <a:bodyPr wrap="square" rtlCol="0">
            <a:spAutoFit/>
          </a:bodyPr>
          <a:lstStyle/>
          <a:p>
            <a:pPr algn="ctr"/>
            <a:r>
              <a:rPr lang="en-IN" sz="1400" b="1" dirty="0"/>
              <a:t>Experimental </a:t>
            </a:r>
            <a:r>
              <a:rPr lang="en-IN" sz="1400" b="1" dirty="0" smtClean="0"/>
              <a:t>setup of Wimshurst machine</a:t>
            </a:r>
            <a:endParaRPr lang="en-IN" sz="1400" b="1" dirty="0"/>
          </a:p>
        </p:txBody>
      </p:sp>
      <p:sp>
        <p:nvSpPr>
          <p:cNvPr id="10" name="Date Placeholder 9"/>
          <p:cNvSpPr>
            <a:spLocks noGrp="1"/>
          </p:cNvSpPr>
          <p:nvPr>
            <p:ph type="dt" sz="half" idx="10"/>
          </p:nvPr>
        </p:nvSpPr>
        <p:spPr/>
        <p:txBody>
          <a:bodyPr/>
          <a:lstStyle/>
          <a:p>
            <a:fld id="{D2388939-1667-4D44-AE7D-3A01920B3E77}" type="datetime1">
              <a:rPr lang="en-IN" smtClean="0"/>
              <a:pPr/>
              <a:t>30-05-2022</a:t>
            </a:fld>
            <a:endParaRPr lang="en-IN"/>
          </a:p>
        </p:txBody>
      </p:sp>
      <p:sp>
        <p:nvSpPr>
          <p:cNvPr id="11" name="Slide Number Placeholder 10"/>
          <p:cNvSpPr>
            <a:spLocks noGrp="1"/>
          </p:cNvSpPr>
          <p:nvPr>
            <p:ph type="sldNum" sz="quarter" idx="12"/>
          </p:nvPr>
        </p:nvSpPr>
        <p:spPr/>
        <p:txBody>
          <a:bodyPr/>
          <a:lstStyle/>
          <a:p>
            <a:fld id="{ED149FB6-D204-4D7C-BC69-C2FBC92923E3}" type="slidenum">
              <a:rPr lang="en-IN" smtClean="0"/>
              <a:pPr/>
              <a:t>22</a:t>
            </a:fld>
            <a:endParaRPr lang="en-IN"/>
          </a:p>
        </p:txBody>
      </p:sp>
      <p:sp>
        <p:nvSpPr>
          <p:cNvPr id="12" name="Footer Placeholder 11"/>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39397368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174A67-B936-9FD9-0310-16DAA034D78B}"/>
              </a:ext>
            </a:extLst>
          </p:cNvPr>
          <p:cNvSpPr>
            <a:spLocks noGrp="1"/>
          </p:cNvSpPr>
          <p:nvPr>
            <p:ph type="title"/>
          </p:nvPr>
        </p:nvSpPr>
        <p:spPr>
          <a:xfrm>
            <a:off x="287383" y="365125"/>
            <a:ext cx="11066417" cy="980349"/>
          </a:xfrm>
        </p:spPr>
        <p:txBody>
          <a:bodyPr>
            <a:normAutofit/>
          </a:bodyPr>
          <a:lstStyle/>
          <a:p>
            <a:r>
              <a:rPr lang="en-IN" sz="3200" b="1" u="sng" dirty="0">
                <a:latin typeface="Times New Roman" panose="02020603050405020304" pitchFamily="18" charset="0"/>
                <a:cs typeface="Times New Roman" panose="02020603050405020304" pitchFamily="18" charset="0"/>
              </a:rPr>
              <a:t>LEYDEN </a:t>
            </a:r>
            <a:r>
              <a:rPr lang="en-IN" sz="3200" b="1" u="sng" dirty="0" smtClean="0">
                <a:latin typeface="Times New Roman" panose="02020603050405020304" pitchFamily="18" charset="0"/>
                <a:cs typeface="Times New Roman" panose="02020603050405020304" pitchFamily="18" charset="0"/>
              </a:rPr>
              <a:t>JARS</a:t>
            </a:r>
            <a:r>
              <a:rPr lang="en-IN" sz="3200" b="1" dirty="0" smtClean="0">
                <a:latin typeface="Times New Roman" panose="02020603050405020304" pitchFamily="18" charset="0"/>
                <a:cs typeface="Times New Roman" panose="02020603050405020304" pitchFamily="18" charset="0"/>
              </a:rPr>
              <a:t>:</a:t>
            </a:r>
            <a:endParaRPr lang="en-IN" sz="32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28163F10-7ECD-E594-B369-FEF4AC260420}"/>
              </a:ext>
            </a:extLst>
          </p:cNvPr>
          <p:cNvSpPr>
            <a:spLocks noGrp="1"/>
          </p:cNvSpPr>
          <p:nvPr>
            <p:ph idx="1"/>
          </p:nvPr>
        </p:nvSpPr>
        <p:spPr>
          <a:xfrm>
            <a:off x="1" y="1436914"/>
            <a:ext cx="7641770" cy="4950823"/>
          </a:xfrm>
        </p:spPr>
        <p:txBody>
          <a:bodyPr>
            <a:normAutofit/>
          </a:bodyPr>
          <a:lstStyle/>
          <a:p>
            <a:pPr algn="just">
              <a:lnSpc>
                <a:spcPct val="150000"/>
              </a:lnSpc>
            </a:pPr>
            <a:r>
              <a:rPr lang="en-IN" sz="2000" dirty="0">
                <a:solidFill>
                  <a:srgbClr val="000000"/>
                </a:solidFill>
                <a:effectLst/>
                <a:latin typeface="Times New Roman" panose="02020603050405020304" pitchFamily="18" charset="0"/>
                <a:ea typeface="Times New Roman" panose="02020603050405020304" pitchFamily="18" charset="0"/>
              </a:rPr>
              <a:t>Two plastic cylindrical containers were wrapped with aluminium sheets from inside and outside. A screw winded with copper is placed on the top of the jar which is connected with the collecting rods. The copper wire of the screw is in direct contact with the aluminium sheet of the container from inside. The Leyden jars are placed on the opposite side of the acrylic plates.</a:t>
            </a:r>
          </a:p>
          <a:p>
            <a:pPr algn="just">
              <a:lnSpc>
                <a:spcPct val="150000"/>
              </a:lnSpc>
            </a:pPr>
            <a:r>
              <a:rPr lang="en-IN" sz="2000" dirty="0">
                <a:solidFill>
                  <a:srgbClr val="000000"/>
                </a:solidFill>
                <a:effectLst/>
                <a:latin typeface="Times New Roman" panose="02020603050405020304" pitchFamily="18" charset="0"/>
                <a:ea typeface="Times New Roman" panose="02020603050405020304" pitchFamily="18" charset="0"/>
              </a:rPr>
              <a:t>Leyden jars are basically a type if capacitors, made of plastic and wrapped with aluminium sheet of 70 mm on both inside and outside. The outer aluminium sheets are connected with copper wire to complete the circuit. The capacitors are connected in series.</a:t>
            </a:r>
            <a:r>
              <a:rPr lang="en-IN" sz="2000" dirty="0">
                <a:solidFill>
                  <a:srgbClr val="555555"/>
                </a:solidFill>
                <a:effectLst/>
                <a:latin typeface="Times New Roman" panose="02020603050405020304" pitchFamily="18" charset="0"/>
                <a:ea typeface="Times New Roman" panose="02020603050405020304" pitchFamily="18" charset="0"/>
              </a:rPr>
              <a:t> </a:t>
            </a:r>
            <a:endParaRPr lang="en-IN" sz="20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pic>
        <p:nvPicPr>
          <p:cNvPr id="4" name="Picture 3">
            <a:extLst>
              <a:ext uri="{FF2B5EF4-FFF2-40B4-BE49-F238E27FC236}">
                <a16:creationId xmlns:a16="http://schemas.microsoft.com/office/drawing/2014/main" xmlns="" id="{A2C1F080-5329-25D3-82E6-5558D278517E}"/>
              </a:ext>
            </a:extLst>
          </p:cNvPr>
          <p:cNvPicPr>
            <a:picLocks noChangeAspect="1"/>
          </p:cNvPicPr>
          <p:nvPr/>
        </p:nvPicPr>
        <p:blipFill>
          <a:blip r:embed="rId2"/>
          <a:stretch>
            <a:fillRect/>
          </a:stretch>
        </p:blipFill>
        <p:spPr>
          <a:xfrm>
            <a:off x="7861358" y="1894114"/>
            <a:ext cx="4078094" cy="3618412"/>
          </a:xfrm>
          <a:prstGeom prst="rect">
            <a:avLst/>
          </a:prstGeom>
        </p:spPr>
      </p:pic>
      <p:sp>
        <p:nvSpPr>
          <p:cNvPr id="5" name="TextBox 4">
            <a:extLst>
              <a:ext uri="{FF2B5EF4-FFF2-40B4-BE49-F238E27FC236}">
                <a16:creationId xmlns:a16="http://schemas.microsoft.com/office/drawing/2014/main" xmlns="" id="{2ABA6146-ABC9-910D-FC90-F4857B23EBEA}"/>
              </a:ext>
            </a:extLst>
          </p:cNvPr>
          <p:cNvSpPr txBox="1"/>
          <p:nvPr/>
        </p:nvSpPr>
        <p:spPr>
          <a:xfrm>
            <a:off x="8292432" y="5440815"/>
            <a:ext cx="3244438" cy="338554"/>
          </a:xfrm>
          <a:prstGeom prst="rect">
            <a:avLst/>
          </a:prstGeom>
          <a:noFill/>
        </p:spPr>
        <p:txBody>
          <a:bodyPr wrap="square" rtlCol="0">
            <a:spAutoFit/>
          </a:bodyPr>
          <a:lstStyle/>
          <a:p>
            <a:pPr algn="ctr"/>
            <a:r>
              <a:rPr lang="en-IN" sz="1600" b="1" dirty="0">
                <a:latin typeface="Times New Roman" pitchFamily="18" charset="0"/>
                <a:cs typeface="Times New Roman" pitchFamily="18" charset="0"/>
              </a:rPr>
              <a:t>Experiment setup of Leyden jar</a:t>
            </a:r>
          </a:p>
        </p:txBody>
      </p:sp>
      <p:sp>
        <p:nvSpPr>
          <p:cNvPr id="6" name="Date Placeholder 5"/>
          <p:cNvSpPr>
            <a:spLocks noGrp="1"/>
          </p:cNvSpPr>
          <p:nvPr>
            <p:ph type="dt" sz="half" idx="10"/>
          </p:nvPr>
        </p:nvSpPr>
        <p:spPr/>
        <p:txBody>
          <a:bodyPr/>
          <a:lstStyle/>
          <a:p>
            <a:fld id="{C5995907-680B-4C10-B25B-796B82CD720B}" type="datetime1">
              <a:rPr lang="en-IN" smtClean="0"/>
              <a:pPr/>
              <a:t>30-05-2022</a:t>
            </a:fld>
            <a:endParaRPr lang="en-IN"/>
          </a:p>
        </p:txBody>
      </p:sp>
      <p:sp>
        <p:nvSpPr>
          <p:cNvPr id="7" name="Slide Number Placeholder 6"/>
          <p:cNvSpPr>
            <a:spLocks noGrp="1"/>
          </p:cNvSpPr>
          <p:nvPr>
            <p:ph type="sldNum" sz="quarter" idx="12"/>
          </p:nvPr>
        </p:nvSpPr>
        <p:spPr/>
        <p:txBody>
          <a:bodyPr/>
          <a:lstStyle/>
          <a:p>
            <a:fld id="{ED149FB6-D204-4D7C-BC69-C2FBC92923E3}" type="slidenum">
              <a:rPr lang="en-IN" smtClean="0"/>
              <a:pPr/>
              <a:t>23</a:t>
            </a:fld>
            <a:endParaRPr lang="en-IN"/>
          </a:p>
        </p:txBody>
      </p:sp>
      <p:sp>
        <p:nvSpPr>
          <p:cNvPr id="8" name="Footer Placeholder 7"/>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22339753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09D956-1F39-F6AC-5248-BE3FBA97F72F}"/>
              </a:ext>
            </a:extLst>
          </p:cNvPr>
          <p:cNvSpPr>
            <a:spLocks noGrp="1"/>
          </p:cNvSpPr>
          <p:nvPr>
            <p:ph type="title"/>
          </p:nvPr>
        </p:nvSpPr>
        <p:spPr>
          <a:xfrm>
            <a:off x="300446" y="365125"/>
            <a:ext cx="11053354" cy="1325563"/>
          </a:xfrm>
        </p:spPr>
        <p:txBody>
          <a:bodyPr>
            <a:normAutofit fontScale="90000"/>
          </a:bodyPr>
          <a:lstStyle/>
          <a:p>
            <a:pPr marL="0" marR="0" lvl="0" indent="0" defTabSz="914400" rtl="0" eaLnBrk="1" fontAlgn="auto" latinLnBrk="0" hangingPunct="1">
              <a:lnSpc>
                <a:spcPct val="100000"/>
              </a:lnSpc>
              <a:spcBef>
                <a:spcPts val="0"/>
              </a:spcBef>
              <a:spcAft>
                <a:spcPts val="0"/>
              </a:spcAft>
              <a:buClr>
                <a:srgbClr val="000000"/>
              </a:buClr>
              <a:buSzTx/>
              <a:buFont typeface="Arial"/>
              <a:buNone/>
              <a:tabLst/>
              <a:defRPr/>
            </a:pPr>
            <a:r>
              <a:rPr lang="en-US" dirty="0"/>
              <a:t/>
            </a:r>
            <a:br>
              <a:rPr lang="en-US" dirty="0"/>
            </a:br>
            <a:r>
              <a:rPr lang="en-US" sz="3600" b="1" u="sng" kern="0" dirty="0" smtClean="0">
                <a:solidFill>
                  <a:srgbClr val="000000"/>
                </a:solidFill>
                <a:latin typeface="Times New Roman" panose="02020603050405020304" pitchFamily="18" charset="0"/>
                <a:cs typeface="Times New Roman" panose="02020603050405020304" pitchFamily="18" charset="0"/>
                <a:sym typeface="Merriweather"/>
              </a:rPr>
              <a:t>S</a:t>
            </a:r>
            <a:r>
              <a:rPr kumimoji="0" lang="en-US" sz="3600" b="1" i="0" u="sng" strike="noStrike" kern="0" cap="none" spc="0" normalizeH="0" baseline="0" noProof="0" dirty="0" smtClean="0">
                <a:ln>
                  <a:noFill/>
                </a:ln>
                <a:solidFill>
                  <a:srgbClr val="000000"/>
                </a:solidFill>
                <a:effectLst/>
                <a:uLnTx/>
                <a:uFillTx/>
                <a:latin typeface="Times New Roman" panose="02020603050405020304" pitchFamily="18" charset="0"/>
                <a:ea typeface="Merriweather"/>
                <a:cs typeface="Times New Roman" panose="02020603050405020304" pitchFamily="18" charset="0"/>
                <a:sym typeface="Merriweather"/>
              </a:rPr>
              <a:t>mall Scale Model For Representation</a:t>
            </a:r>
            <a:r>
              <a:rPr kumimoji="0" lang="en-US" sz="3600" b="1" i="0" u="sng" strike="noStrike" kern="0" cap="none" spc="0" normalizeH="0" noProof="0" dirty="0" smtClean="0">
                <a:ln>
                  <a:noFill/>
                </a:ln>
                <a:solidFill>
                  <a:srgbClr val="000000"/>
                </a:solidFill>
                <a:effectLst/>
                <a:uLnTx/>
                <a:uFillTx/>
                <a:latin typeface="Times New Roman" panose="02020603050405020304" pitchFamily="18" charset="0"/>
                <a:ea typeface="Merriweather"/>
                <a:cs typeface="Times New Roman" panose="02020603050405020304" pitchFamily="18" charset="0"/>
                <a:sym typeface="Merriweather"/>
              </a:rPr>
              <a:t> </a:t>
            </a:r>
            <a:r>
              <a:rPr kumimoji="0" lang="en-US" sz="3600" b="1" i="0" u="sng" strike="noStrike" kern="0" cap="none" spc="0" normalizeH="0" baseline="0" noProof="0" dirty="0" smtClean="0">
                <a:ln>
                  <a:noFill/>
                </a:ln>
                <a:solidFill>
                  <a:srgbClr val="000000"/>
                </a:solidFill>
                <a:effectLst/>
                <a:uLnTx/>
                <a:uFillTx/>
                <a:latin typeface="Times New Roman" panose="02020603050405020304" pitchFamily="18" charset="0"/>
                <a:ea typeface="Merriweather"/>
                <a:cs typeface="Times New Roman" panose="02020603050405020304" pitchFamily="18" charset="0"/>
                <a:sym typeface="Merriweather"/>
              </a:rPr>
              <a:t>Of </a:t>
            </a:r>
            <a:br>
              <a:rPr kumimoji="0" lang="en-US" sz="3600" b="1" i="0" u="sng" strike="noStrike" kern="0" cap="none" spc="0" normalizeH="0" baseline="0" noProof="0" dirty="0" smtClean="0">
                <a:ln>
                  <a:noFill/>
                </a:ln>
                <a:solidFill>
                  <a:srgbClr val="000000"/>
                </a:solidFill>
                <a:effectLst/>
                <a:uLnTx/>
                <a:uFillTx/>
                <a:latin typeface="Times New Roman" panose="02020603050405020304" pitchFamily="18" charset="0"/>
                <a:ea typeface="Merriweather"/>
                <a:cs typeface="Times New Roman" panose="02020603050405020304" pitchFamily="18" charset="0"/>
                <a:sym typeface="Merriweather"/>
              </a:rPr>
            </a:br>
            <a:r>
              <a:rPr kumimoji="0" lang="en-US" sz="3600" b="1" i="0" u="sng" strike="noStrike" kern="0" cap="none" spc="0" normalizeH="0" baseline="0" noProof="0" dirty="0" smtClean="0">
                <a:ln>
                  <a:noFill/>
                </a:ln>
                <a:solidFill>
                  <a:srgbClr val="000000"/>
                </a:solidFill>
                <a:effectLst/>
                <a:uLnTx/>
                <a:uFillTx/>
                <a:latin typeface="Times New Roman" panose="02020603050405020304" pitchFamily="18" charset="0"/>
                <a:ea typeface="Merriweather"/>
                <a:cs typeface="Times New Roman" panose="02020603050405020304" pitchFamily="18" charset="0"/>
                <a:sym typeface="Merriweather"/>
              </a:rPr>
              <a:t>Electric Propulsion</a:t>
            </a:r>
            <a:r>
              <a:rPr lang="en-US" sz="3600" b="1" kern="0" dirty="0" smtClean="0">
                <a:solidFill>
                  <a:srgbClr val="000000"/>
                </a:solidFill>
                <a:latin typeface="Times New Roman" panose="02020603050405020304" pitchFamily="18" charset="0"/>
                <a:ea typeface="Merriweather"/>
                <a:cs typeface="Times New Roman" panose="02020603050405020304" pitchFamily="18" charset="0"/>
                <a:sym typeface="Merriweather"/>
              </a:rPr>
              <a:t>:</a:t>
            </a:r>
            <a:r>
              <a:rPr kumimoji="0" lang="en-US" sz="4900" b="1" i="0" u="none" strike="noStrike" kern="0" cap="none" spc="0" normalizeH="0" baseline="0" noProof="0" dirty="0" smtClean="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t/>
            </a:r>
            <a:br>
              <a:rPr kumimoji="0" lang="en-US" sz="4900" b="1" i="0" u="none" strike="noStrike" kern="0" cap="none" spc="0" normalizeH="0" baseline="0" noProof="0" dirty="0" smtClean="0">
                <a:ln>
                  <a:noFill/>
                </a:ln>
                <a:solidFill>
                  <a:srgbClr val="000000"/>
                </a:solidFill>
                <a:effectLst/>
                <a:uLnTx/>
                <a:uFillTx/>
                <a:latin typeface="Times New Roman" panose="02020603050405020304" pitchFamily="18" charset="0"/>
                <a:ea typeface="Calibri"/>
                <a:cs typeface="Times New Roman" panose="02020603050405020304" pitchFamily="18" charset="0"/>
                <a:sym typeface="Calibri"/>
              </a:rPr>
            </a:br>
            <a:endParaRPr lang="en-IN" sz="49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3915E039-4640-EED4-1B12-39387C7768B2}"/>
              </a:ext>
            </a:extLst>
          </p:cNvPr>
          <p:cNvSpPr>
            <a:spLocks noGrp="1"/>
          </p:cNvSpPr>
          <p:nvPr>
            <p:ph idx="1"/>
          </p:nvPr>
        </p:nvSpPr>
        <p:spPr>
          <a:xfrm>
            <a:off x="1" y="1825625"/>
            <a:ext cx="6096000" cy="4351338"/>
          </a:xfrm>
        </p:spPr>
        <p:txBody>
          <a:bodyPr>
            <a:normAutofit/>
          </a:bodyPr>
          <a:lstStyle/>
          <a:p>
            <a:pPr marL="457200" indent="-457200">
              <a:lnSpc>
                <a:spcPct val="150000"/>
              </a:lnSpc>
            </a:pPr>
            <a:r>
              <a:rPr lang="en-US" sz="2000" dirty="0">
                <a:latin typeface="Times New Roman" panose="02020603050405020304" pitchFamily="18" charset="0"/>
                <a:cs typeface="Times New Roman" panose="02020603050405020304" pitchFamily="18" charset="0"/>
              </a:rPr>
              <a:t>The propulsion takes between positively charged point material towards curved negatively charged material when connected to a high voltage DC supply.</a:t>
            </a:r>
          </a:p>
          <a:p>
            <a:pPr marL="457200" indent="-457200">
              <a:lnSpc>
                <a:spcPct val="150000"/>
              </a:lnSpc>
            </a:pPr>
            <a:r>
              <a:rPr lang="en-US" sz="2000" dirty="0">
                <a:latin typeface="Times New Roman" panose="02020603050405020304" pitchFamily="18" charset="0"/>
                <a:cs typeface="Times New Roman" panose="02020603050405020304" pitchFamily="18" charset="0"/>
              </a:rPr>
              <a:t>Here the weight of the model should be feather like to get the upward thrust against the Earth’s Gravitational pull.</a:t>
            </a: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xmlns="" id="{767BFDEA-38C5-1CC8-187E-FD9FA2EF39BB}"/>
              </a:ext>
            </a:extLst>
          </p:cNvPr>
          <p:cNvPicPr>
            <a:picLocks noChangeAspect="1"/>
          </p:cNvPicPr>
          <p:nvPr/>
        </p:nvPicPr>
        <p:blipFill>
          <a:blip r:embed="rId2"/>
          <a:stretch>
            <a:fillRect/>
          </a:stretch>
        </p:blipFill>
        <p:spPr>
          <a:xfrm>
            <a:off x="6248150" y="1449977"/>
            <a:ext cx="4893475" cy="332498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Date Placeholder 4"/>
          <p:cNvSpPr>
            <a:spLocks noGrp="1"/>
          </p:cNvSpPr>
          <p:nvPr>
            <p:ph type="dt" sz="half" idx="10"/>
          </p:nvPr>
        </p:nvSpPr>
        <p:spPr/>
        <p:txBody>
          <a:bodyPr/>
          <a:lstStyle/>
          <a:p>
            <a:fld id="{D670BD1B-37F9-404E-ACFC-B22A89705182}" type="datetime1">
              <a:rPr lang="en-IN" smtClean="0"/>
              <a:pPr/>
              <a:t>30-05-2022</a:t>
            </a:fld>
            <a:endParaRPr lang="en-IN"/>
          </a:p>
        </p:txBody>
      </p:sp>
      <p:sp>
        <p:nvSpPr>
          <p:cNvPr id="6" name="Slide Number Placeholder 5"/>
          <p:cNvSpPr>
            <a:spLocks noGrp="1"/>
          </p:cNvSpPr>
          <p:nvPr>
            <p:ph type="sldNum" sz="quarter" idx="12"/>
          </p:nvPr>
        </p:nvSpPr>
        <p:spPr/>
        <p:txBody>
          <a:bodyPr/>
          <a:lstStyle/>
          <a:p>
            <a:fld id="{ED149FB6-D204-4D7C-BC69-C2FBC92923E3}" type="slidenum">
              <a:rPr lang="en-IN" smtClean="0"/>
              <a:pPr/>
              <a:t>24</a:t>
            </a:fld>
            <a:endParaRPr lang="en-IN"/>
          </a:p>
        </p:txBody>
      </p:sp>
      <p:sp>
        <p:nvSpPr>
          <p:cNvPr id="7" name="Footer Placeholder 6"/>
          <p:cNvSpPr>
            <a:spLocks noGrp="1"/>
          </p:cNvSpPr>
          <p:nvPr>
            <p:ph type="ftr" sz="quarter" idx="11"/>
          </p:nvPr>
        </p:nvSpPr>
        <p:spPr/>
        <p:txBody>
          <a:bodyPr/>
          <a:lstStyle/>
          <a:p>
            <a:r>
              <a:rPr lang="en-US" smtClean="0"/>
              <a:t>Dhole Patil College of Engineering</a:t>
            </a:r>
            <a:endParaRPr lang="en-IN"/>
          </a:p>
        </p:txBody>
      </p:sp>
      <p:sp>
        <p:nvSpPr>
          <p:cNvPr id="9" name="TextBox 8"/>
          <p:cNvSpPr txBox="1"/>
          <p:nvPr/>
        </p:nvSpPr>
        <p:spPr>
          <a:xfrm>
            <a:off x="7276012" y="4963885"/>
            <a:ext cx="3135086" cy="338554"/>
          </a:xfrm>
          <a:prstGeom prst="rect">
            <a:avLst/>
          </a:prstGeom>
          <a:noFill/>
        </p:spPr>
        <p:txBody>
          <a:bodyPr wrap="square" rtlCol="0">
            <a:spAutoFit/>
          </a:bodyPr>
          <a:lstStyle/>
          <a:p>
            <a:pPr algn="ctr"/>
            <a:r>
              <a:rPr lang="en-US" sz="1600" b="1" dirty="0" err="1" smtClean="0"/>
              <a:t>Iono</a:t>
            </a:r>
            <a:r>
              <a:rPr lang="en-US" sz="1600" b="1" dirty="0" smtClean="0"/>
              <a:t>-craft model</a:t>
            </a:r>
            <a:endParaRPr lang="en-US" sz="1600" b="1" dirty="0"/>
          </a:p>
        </p:txBody>
      </p:sp>
    </p:spTree>
    <p:extLst>
      <p:ext uri="{BB962C8B-B14F-4D97-AF65-F5344CB8AC3E}">
        <p14:creationId xmlns:p14="http://schemas.microsoft.com/office/powerpoint/2010/main" xmlns="" val="4288139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9E7E8E0-103F-F90E-D974-2E6B4EB48606}"/>
              </a:ext>
            </a:extLst>
          </p:cNvPr>
          <p:cNvSpPr>
            <a:spLocks noGrp="1"/>
          </p:cNvSpPr>
          <p:nvPr>
            <p:ph type="title"/>
          </p:nvPr>
        </p:nvSpPr>
        <p:spPr>
          <a:xfrm>
            <a:off x="496389" y="365126"/>
            <a:ext cx="10857411" cy="954224"/>
          </a:xfrm>
        </p:spPr>
        <p:txBody>
          <a:bodyPr>
            <a:normAutofit/>
          </a:bodyPr>
          <a:lstStyle/>
          <a:p>
            <a:r>
              <a:rPr lang="en-IN" sz="3200" b="1" u="sng" dirty="0" smtClean="0">
                <a:solidFill>
                  <a:srgbClr val="000000"/>
                </a:solidFill>
                <a:effectLst/>
                <a:latin typeface="Times New Roman" panose="02020603050405020304" pitchFamily="18" charset="0"/>
                <a:ea typeface="Times New Roman" panose="02020603050405020304" pitchFamily="18" charset="0"/>
              </a:rPr>
              <a:t> I</a:t>
            </a:r>
            <a:r>
              <a:rPr lang="en-IN" sz="3200" b="1" u="sng" dirty="0" smtClean="0">
                <a:solidFill>
                  <a:srgbClr val="000000"/>
                </a:solidFill>
                <a:latin typeface="Times New Roman" panose="02020603050405020304" pitchFamily="18" charset="0"/>
                <a:ea typeface="Times New Roman" panose="02020603050405020304" pitchFamily="18" charset="0"/>
              </a:rPr>
              <a:t>o</a:t>
            </a:r>
            <a:r>
              <a:rPr lang="en-IN" sz="3200" b="1" u="sng" dirty="0" smtClean="0">
                <a:effectLst/>
                <a:latin typeface="Times New Roman" panose="02020603050405020304" pitchFamily="18" charset="0"/>
                <a:ea typeface="Times New Roman" panose="02020603050405020304" pitchFamily="18" charset="0"/>
              </a:rPr>
              <a:t>n</a:t>
            </a:r>
            <a:r>
              <a:rPr lang="en-IN" sz="3200" b="1" u="sng" dirty="0" smtClean="0">
                <a:solidFill>
                  <a:srgbClr val="000000"/>
                </a:solidFill>
                <a:effectLst/>
                <a:latin typeface="Times New Roman" panose="02020603050405020304" pitchFamily="18" charset="0"/>
                <a:ea typeface="Times New Roman" panose="02020603050405020304" pitchFamily="18" charset="0"/>
              </a:rPr>
              <a:t> Thrust Generation Experiment</a:t>
            </a:r>
            <a:r>
              <a:rPr lang="en-IN" sz="3200" b="1" dirty="0" smtClean="0">
                <a:solidFill>
                  <a:srgbClr val="000000"/>
                </a:solidFill>
                <a:effectLst/>
                <a:latin typeface="Times New Roman" panose="02020603050405020304" pitchFamily="18" charset="0"/>
                <a:ea typeface="Times New Roman" panose="02020603050405020304" pitchFamily="18" charset="0"/>
              </a:rPr>
              <a:t>:</a:t>
            </a:r>
            <a:endParaRPr lang="en-IN" sz="3200" b="1" dirty="0"/>
          </a:p>
        </p:txBody>
      </p:sp>
      <p:sp>
        <p:nvSpPr>
          <p:cNvPr id="3" name="Content Placeholder 2">
            <a:extLst>
              <a:ext uri="{FF2B5EF4-FFF2-40B4-BE49-F238E27FC236}">
                <a16:creationId xmlns:a16="http://schemas.microsoft.com/office/drawing/2014/main" xmlns="" id="{13500D70-4830-4AB0-7383-F8A38011279C}"/>
              </a:ext>
            </a:extLst>
          </p:cNvPr>
          <p:cNvSpPr>
            <a:spLocks noGrp="1"/>
          </p:cNvSpPr>
          <p:nvPr>
            <p:ph idx="1"/>
          </p:nvPr>
        </p:nvSpPr>
        <p:spPr>
          <a:xfrm>
            <a:off x="156754" y="1384663"/>
            <a:ext cx="11521440" cy="1985554"/>
          </a:xfrm>
        </p:spPr>
        <p:txBody>
          <a:bodyPr>
            <a:normAutofit fontScale="92500"/>
          </a:bodyPr>
          <a:lstStyle/>
          <a:p>
            <a:pPr algn="just">
              <a:lnSpc>
                <a:spcPct val="150000"/>
              </a:lnSpc>
              <a:buNone/>
            </a:pPr>
            <a:r>
              <a:rPr lang="en-IN" sz="2000" dirty="0" smtClean="0">
                <a:solidFill>
                  <a:srgbClr val="000000"/>
                </a:solidFill>
                <a:effectLst/>
                <a:latin typeface="Times New Roman" panose="02020603050405020304" pitchFamily="18" charset="0"/>
                <a:ea typeface="Times New Roman" panose="02020603050405020304" pitchFamily="18" charset="0"/>
              </a:rPr>
              <a:t>	The </a:t>
            </a:r>
            <a:r>
              <a:rPr lang="en-IN" sz="2000" dirty="0">
                <a:solidFill>
                  <a:srgbClr val="000000"/>
                </a:solidFill>
                <a:effectLst/>
                <a:latin typeface="Times New Roman" panose="02020603050405020304" pitchFamily="18" charset="0"/>
                <a:ea typeface="Times New Roman" panose="02020603050405020304" pitchFamily="18" charset="0"/>
              </a:rPr>
              <a:t>propulsion takes between positively charged point material towards curved negatively </a:t>
            </a:r>
            <a:r>
              <a:rPr lang="en-IN" sz="2000" dirty="0" smtClean="0">
                <a:solidFill>
                  <a:srgbClr val="000000"/>
                </a:solidFill>
                <a:effectLst/>
                <a:latin typeface="Times New Roman" panose="02020603050405020304" pitchFamily="18" charset="0"/>
                <a:ea typeface="Times New Roman" panose="02020603050405020304" pitchFamily="18" charset="0"/>
              </a:rPr>
              <a:t>charged material </a:t>
            </a:r>
            <a:r>
              <a:rPr lang="en-IN" sz="2000" dirty="0">
                <a:solidFill>
                  <a:srgbClr val="000000"/>
                </a:solidFill>
                <a:effectLst/>
                <a:latin typeface="Times New Roman" panose="02020603050405020304" pitchFamily="18" charset="0"/>
                <a:ea typeface="Times New Roman" panose="02020603050405020304" pitchFamily="18" charset="0"/>
              </a:rPr>
              <a:t>when connected to a high voltage DC supply. Here the weight of the model should be feather like to get the upward thrust against the Earth’s Gravitational pull. The Ion-Craft will have to a light weight as the initial thrust produced is very less. The ion craft will consist of a light stand, aluminium foil, copper wires, high voltage step up motor.</a:t>
            </a:r>
          </a:p>
          <a:p>
            <a:endParaRPr lang="en-IN" dirty="0"/>
          </a:p>
        </p:txBody>
      </p:sp>
      <p:pic>
        <p:nvPicPr>
          <p:cNvPr id="4" name="Picture 3">
            <a:extLst>
              <a:ext uri="{FF2B5EF4-FFF2-40B4-BE49-F238E27FC236}">
                <a16:creationId xmlns:a16="http://schemas.microsoft.com/office/drawing/2014/main" xmlns="" id="{705802FE-2C77-8BC1-9EAF-72B30BECC769}"/>
              </a:ext>
            </a:extLst>
          </p:cNvPr>
          <p:cNvPicPr/>
          <p:nvPr/>
        </p:nvPicPr>
        <p:blipFill>
          <a:blip r:embed="rId2"/>
          <a:stretch>
            <a:fillRect/>
          </a:stretch>
        </p:blipFill>
        <p:spPr>
          <a:xfrm>
            <a:off x="1523832" y="3267221"/>
            <a:ext cx="3596640" cy="27184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a:extLst>
              <a:ext uri="{FF2B5EF4-FFF2-40B4-BE49-F238E27FC236}">
                <a16:creationId xmlns:a16="http://schemas.microsoft.com/office/drawing/2014/main" xmlns="" id="{DCB63E38-7DE6-6093-B887-A4C15DDEB4D8}"/>
              </a:ext>
            </a:extLst>
          </p:cNvPr>
          <p:cNvSpPr txBox="1"/>
          <p:nvPr/>
        </p:nvSpPr>
        <p:spPr>
          <a:xfrm>
            <a:off x="2299063" y="5966789"/>
            <a:ext cx="1789612" cy="338554"/>
          </a:xfrm>
          <a:prstGeom prst="rect">
            <a:avLst/>
          </a:prstGeom>
          <a:noFill/>
        </p:spPr>
        <p:txBody>
          <a:bodyPr wrap="square" rtlCol="0">
            <a:spAutoFit/>
          </a:bodyPr>
          <a:lstStyle/>
          <a:p>
            <a:pPr algn="ctr"/>
            <a:r>
              <a:rPr lang="en-IN" sz="1600" b="1" dirty="0" err="1" smtClean="0"/>
              <a:t>Iono</a:t>
            </a:r>
            <a:r>
              <a:rPr lang="en-IN" sz="1600" b="1" dirty="0" smtClean="0"/>
              <a:t> </a:t>
            </a:r>
            <a:r>
              <a:rPr lang="en-IN" sz="1600" b="1" dirty="0"/>
              <a:t>craft</a:t>
            </a:r>
          </a:p>
        </p:txBody>
      </p:sp>
      <p:pic>
        <p:nvPicPr>
          <p:cNvPr id="6" name="Picture 5">
            <a:extLst>
              <a:ext uri="{FF2B5EF4-FFF2-40B4-BE49-F238E27FC236}">
                <a16:creationId xmlns:a16="http://schemas.microsoft.com/office/drawing/2014/main" xmlns="" id="{704291C0-151F-DD89-F041-72AA43489174}"/>
              </a:ext>
            </a:extLst>
          </p:cNvPr>
          <p:cNvPicPr>
            <a:picLocks noChangeAspect="1"/>
          </p:cNvPicPr>
          <p:nvPr/>
        </p:nvPicPr>
        <p:blipFill>
          <a:blip r:embed="rId3"/>
          <a:stretch>
            <a:fillRect/>
          </a:stretch>
        </p:blipFill>
        <p:spPr>
          <a:xfrm>
            <a:off x="6682643" y="3283278"/>
            <a:ext cx="3749716" cy="27357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xmlns="" id="{6E178FFE-5C52-C81E-97FA-B02A8C3A93E3}"/>
              </a:ext>
            </a:extLst>
          </p:cNvPr>
          <p:cNvSpPr txBox="1"/>
          <p:nvPr/>
        </p:nvSpPr>
        <p:spPr>
          <a:xfrm>
            <a:off x="7132319" y="6035177"/>
            <a:ext cx="2926080" cy="338554"/>
          </a:xfrm>
          <a:prstGeom prst="rect">
            <a:avLst/>
          </a:prstGeom>
          <a:noFill/>
        </p:spPr>
        <p:txBody>
          <a:bodyPr wrap="square" rtlCol="0">
            <a:spAutoFit/>
          </a:bodyPr>
          <a:lstStyle/>
          <a:p>
            <a:pPr algn="ctr"/>
            <a:r>
              <a:rPr lang="en-IN" sz="1600" b="1" dirty="0"/>
              <a:t>Candle experiment</a:t>
            </a:r>
          </a:p>
        </p:txBody>
      </p:sp>
      <p:sp>
        <p:nvSpPr>
          <p:cNvPr id="8" name="Date Placeholder 7"/>
          <p:cNvSpPr>
            <a:spLocks noGrp="1"/>
          </p:cNvSpPr>
          <p:nvPr>
            <p:ph type="dt" sz="half" idx="10"/>
          </p:nvPr>
        </p:nvSpPr>
        <p:spPr/>
        <p:txBody>
          <a:bodyPr/>
          <a:lstStyle/>
          <a:p>
            <a:fld id="{5F5CA7B8-9E00-4FBE-ABE3-36116572A039}" type="datetime1">
              <a:rPr lang="en-IN" smtClean="0"/>
              <a:pPr/>
              <a:t>30-05-2022</a:t>
            </a:fld>
            <a:endParaRPr lang="en-IN" dirty="0"/>
          </a:p>
        </p:txBody>
      </p:sp>
      <p:sp>
        <p:nvSpPr>
          <p:cNvPr id="9" name="Slide Number Placeholder 8"/>
          <p:cNvSpPr>
            <a:spLocks noGrp="1"/>
          </p:cNvSpPr>
          <p:nvPr>
            <p:ph type="sldNum" sz="quarter" idx="12"/>
          </p:nvPr>
        </p:nvSpPr>
        <p:spPr/>
        <p:txBody>
          <a:bodyPr/>
          <a:lstStyle/>
          <a:p>
            <a:fld id="{ED149FB6-D204-4D7C-BC69-C2FBC92923E3}" type="slidenum">
              <a:rPr lang="en-IN" smtClean="0"/>
              <a:pPr/>
              <a:t>25</a:t>
            </a:fld>
            <a:endParaRPr lang="en-IN"/>
          </a:p>
        </p:txBody>
      </p:sp>
      <p:sp>
        <p:nvSpPr>
          <p:cNvPr id="10" name="Footer Placeholder 9"/>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36895238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567A2CD-7B08-98BA-CDAF-79759C840707}"/>
              </a:ext>
            </a:extLst>
          </p:cNvPr>
          <p:cNvSpPr>
            <a:spLocks noGrp="1"/>
          </p:cNvSpPr>
          <p:nvPr>
            <p:ph type="title"/>
          </p:nvPr>
        </p:nvSpPr>
        <p:spPr>
          <a:xfrm>
            <a:off x="1802674" y="0"/>
            <a:ext cx="8046720" cy="692331"/>
          </a:xfrm>
        </p:spPr>
        <p:txBody>
          <a:bodyPr>
            <a:normAutofit/>
          </a:bodyPr>
          <a:lstStyle/>
          <a:p>
            <a:pPr algn="ctr"/>
            <a:r>
              <a:rPr lang="en-IN" sz="3200" b="1" u="sng" dirty="0" smtClean="0">
                <a:solidFill>
                  <a:srgbClr val="000000"/>
                </a:solidFill>
                <a:effectLst/>
                <a:latin typeface="Times New Roman" panose="02020603050405020304" pitchFamily="18" charset="0"/>
                <a:ea typeface="Times New Roman" panose="02020603050405020304" pitchFamily="18" charset="0"/>
              </a:rPr>
              <a:t>RESULT </a:t>
            </a:r>
            <a:r>
              <a:rPr lang="en-IN" sz="3200" b="1" dirty="0" smtClean="0">
                <a:solidFill>
                  <a:srgbClr val="000000"/>
                </a:solidFill>
                <a:effectLst/>
                <a:latin typeface="Times New Roman" panose="02020603050405020304" pitchFamily="18" charset="0"/>
                <a:ea typeface="Times New Roman" panose="02020603050405020304" pitchFamily="18" charset="0"/>
              </a:rPr>
              <a:t>: </a:t>
            </a:r>
            <a:endParaRPr lang="en-IN" sz="3200" b="1" dirty="0"/>
          </a:p>
        </p:txBody>
      </p:sp>
      <p:sp>
        <p:nvSpPr>
          <p:cNvPr id="3" name="Content Placeholder 2">
            <a:extLst>
              <a:ext uri="{FF2B5EF4-FFF2-40B4-BE49-F238E27FC236}">
                <a16:creationId xmlns:a16="http://schemas.microsoft.com/office/drawing/2014/main" xmlns="" id="{19290982-C21E-D6DC-0B05-715D06B147E7}"/>
              </a:ext>
            </a:extLst>
          </p:cNvPr>
          <p:cNvSpPr>
            <a:spLocks noGrp="1"/>
          </p:cNvSpPr>
          <p:nvPr>
            <p:ph idx="1"/>
          </p:nvPr>
        </p:nvSpPr>
        <p:spPr>
          <a:xfrm>
            <a:off x="156755" y="1332411"/>
            <a:ext cx="11001103" cy="5032718"/>
          </a:xfrm>
        </p:spPr>
        <p:txBody>
          <a:bodyPr>
            <a:noAutofit/>
          </a:bodyPr>
          <a:lstStyle/>
          <a:p>
            <a:pPr marL="342900" marR="3175" lvl="0" indent="-342900" fontAlgn="base">
              <a:lnSpc>
                <a:spcPct val="100000"/>
              </a:lnSpc>
              <a:spcAft>
                <a:spcPts val="885"/>
              </a:spcAft>
              <a:buClr>
                <a:srgbClr val="000000"/>
              </a:buClr>
              <a:buSzPts val="12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Success of Electric Propulsion on Earth’s atmosphere will help to increase the efficiency and safety of flights. </a:t>
            </a:r>
          </a:p>
          <a:p>
            <a:pPr marL="342900" marR="3175" lvl="0" indent="-342900" fontAlgn="base">
              <a:lnSpc>
                <a:spcPct val="100000"/>
              </a:lnSpc>
              <a:spcAft>
                <a:spcPts val="1450"/>
              </a:spcAft>
              <a:buClr>
                <a:srgbClr val="000000"/>
              </a:buClr>
              <a:buSzPts val="12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50-60% more efficient that regular fuel. </a:t>
            </a:r>
          </a:p>
          <a:p>
            <a:pPr marL="342900" marR="3175" lvl="0" indent="-342900" fontAlgn="base">
              <a:lnSpc>
                <a:spcPct val="100000"/>
              </a:lnSpc>
              <a:spcAft>
                <a:spcPts val="1450"/>
              </a:spcAft>
              <a:buClr>
                <a:srgbClr val="000000"/>
              </a:buClr>
              <a:buSzPts val="12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Complexity of the mechanical motors is highly reduced. </a:t>
            </a:r>
          </a:p>
          <a:p>
            <a:pPr marL="342900" marR="3175" lvl="0" indent="-342900" fontAlgn="base">
              <a:lnSpc>
                <a:spcPct val="100000"/>
              </a:lnSpc>
              <a:spcAft>
                <a:spcPts val="1450"/>
              </a:spcAft>
              <a:buClr>
                <a:srgbClr val="000000"/>
              </a:buClr>
              <a:buSzPts val="12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High thermal efficiency.  </a:t>
            </a:r>
          </a:p>
          <a:p>
            <a:pPr marL="342900" marR="3175" lvl="0" indent="-342900" fontAlgn="base">
              <a:lnSpc>
                <a:spcPct val="100000"/>
              </a:lnSpc>
              <a:spcAft>
                <a:spcPts val="1460"/>
              </a:spcAft>
              <a:buClr>
                <a:srgbClr val="000000"/>
              </a:buClr>
              <a:buSzPts val="12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Highly reliable method. </a:t>
            </a:r>
          </a:p>
          <a:p>
            <a:pPr marL="342900" marR="3175" lvl="0" indent="-342900" fontAlgn="base">
              <a:lnSpc>
                <a:spcPct val="100000"/>
              </a:lnSpc>
              <a:spcAft>
                <a:spcPts val="1355"/>
              </a:spcAft>
              <a:buClr>
                <a:srgbClr val="000000"/>
              </a:buClr>
              <a:buSzPts val="12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Low maintenance. </a:t>
            </a:r>
          </a:p>
          <a:p>
            <a:pPr marL="342900" marR="3175" lvl="0" indent="-342900" fontAlgn="base">
              <a:lnSpc>
                <a:spcPct val="100000"/>
              </a:lnSpc>
              <a:spcAft>
                <a:spcPts val="1345"/>
              </a:spcAft>
              <a:buClr>
                <a:srgbClr val="000000"/>
              </a:buClr>
              <a:buSzPts val="12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Environmentally friendly. </a:t>
            </a:r>
          </a:p>
          <a:p>
            <a:pPr marL="342900" marR="3175" lvl="0" indent="-342900" fontAlgn="base">
              <a:lnSpc>
                <a:spcPct val="100000"/>
              </a:lnSpc>
              <a:spcAft>
                <a:spcPts val="1355"/>
              </a:spcAft>
              <a:buClr>
                <a:srgbClr val="000000"/>
              </a:buClr>
              <a:buSzPts val="1200"/>
              <a:buFont typeface="Arial" panose="020B0604020202020204" pitchFamily="34" charset="0"/>
              <a:buChar char="•"/>
            </a:pPr>
            <a:r>
              <a:rPr lang="en-IN" sz="1800" dirty="0" smtClean="0">
                <a:solidFill>
                  <a:srgbClr val="000000"/>
                </a:solidFill>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Will m</a:t>
            </a:r>
            <a:r>
              <a:rPr lang="en-IN" sz="1800" u="none" strike="noStrike" dirty="0" smtClean="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ake </a:t>
            </a:r>
            <a:r>
              <a:rPr lang="en-IN"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space travel easy and affordable. </a:t>
            </a:r>
          </a:p>
          <a:p>
            <a:pPr>
              <a:lnSpc>
                <a:spcPct val="100000"/>
              </a:lnSpc>
              <a:buSzPct val="86000"/>
            </a:pPr>
            <a:r>
              <a:rPr lang="en-IN" sz="1800" dirty="0">
                <a:solidFill>
                  <a:srgbClr val="000000"/>
                </a:solidFill>
                <a:effectLst/>
                <a:latin typeface="Times New Roman" panose="02020603050405020304" pitchFamily="18" charset="0"/>
                <a:ea typeface="Times New Roman" panose="02020603050405020304" pitchFamily="18" charset="0"/>
              </a:rPr>
              <a:t>Highest efficiency among the thrusters(&gt;40) </a:t>
            </a:r>
            <a:endParaRPr lang="en-IN" sz="1800" dirty="0"/>
          </a:p>
        </p:txBody>
      </p:sp>
      <p:pic>
        <p:nvPicPr>
          <p:cNvPr id="5" name="Picture 4">
            <a:extLst>
              <a:ext uri="{FF2B5EF4-FFF2-40B4-BE49-F238E27FC236}">
                <a16:creationId xmlns:a16="http://schemas.microsoft.com/office/drawing/2014/main" xmlns="" id="{9A6C20E2-99D4-7816-3B88-62F5DA647413}"/>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6655775" y="2478226"/>
            <a:ext cx="4164539" cy="277957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a:extLst>
              <a:ext uri="{FF2B5EF4-FFF2-40B4-BE49-F238E27FC236}">
                <a16:creationId xmlns:a16="http://schemas.microsoft.com/office/drawing/2014/main" xmlns="" id="{6B150843-959C-A02F-5CE2-7DD0B22ED1A8}"/>
              </a:ext>
            </a:extLst>
          </p:cNvPr>
          <p:cNvSpPr txBox="1"/>
          <p:nvPr/>
        </p:nvSpPr>
        <p:spPr>
          <a:xfrm>
            <a:off x="6949441" y="5379673"/>
            <a:ext cx="3579222" cy="338554"/>
          </a:xfrm>
          <a:prstGeom prst="rect">
            <a:avLst/>
          </a:prstGeom>
          <a:noFill/>
        </p:spPr>
        <p:txBody>
          <a:bodyPr wrap="square" rtlCol="0">
            <a:spAutoFit/>
          </a:bodyPr>
          <a:lstStyle/>
          <a:p>
            <a:pPr algn="ctr"/>
            <a:r>
              <a:rPr lang="en-IN" sz="1600" b="1" dirty="0" smtClean="0"/>
              <a:t>X3 Ion Thrusters by </a:t>
            </a:r>
            <a:r>
              <a:rPr lang="en-IN" sz="1600" b="1" dirty="0" err="1" smtClean="0"/>
              <a:t>Nasa</a:t>
            </a:r>
            <a:r>
              <a:rPr lang="en-IN" sz="1600" b="1" dirty="0" smtClean="0"/>
              <a:t>.</a:t>
            </a:r>
            <a:endParaRPr lang="en-IN" sz="1600" b="1" dirty="0"/>
          </a:p>
        </p:txBody>
      </p:sp>
      <p:sp>
        <p:nvSpPr>
          <p:cNvPr id="7" name="Date Placeholder 6"/>
          <p:cNvSpPr>
            <a:spLocks noGrp="1"/>
          </p:cNvSpPr>
          <p:nvPr>
            <p:ph type="dt" sz="half" idx="10"/>
          </p:nvPr>
        </p:nvSpPr>
        <p:spPr/>
        <p:txBody>
          <a:bodyPr/>
          <a:lstStyle/>
          <a:p>
            <a:fld id="{14B55C91-1924-48F5-AFFB-86D6C787F2D0}" type="datetime1">
              <a:rPr lang="en-IN" smtClean="0"/>
              <a:pPr/>
              <a:t>30-05-2022</a:t>
            </a:fld>
            <a:endParaRPr lang="en-IN"/>
          </a:p>
        </p:txBody>
      </p:sp>
      <p:sp>
        <p:nvSpPr>
          <p:cNvPr id="8" name="Slide Number Placeholder 7"/>
          <p:cNvSpPr>
            <a:spLocks noGrp="1"/>
          </p:cNvSpPr>
          <p:nvPr>
            <p:ph type="sldNum" sz="quarter" idx="12"/>
          </p:nvPr>
        </p:nvSpPr>
        <p:spPr/>
        <p:txBody>
          <a:bodyPr/>
          <a:lstStyle/>
          <a:p>
            <a:fld id="{ED149FB6-D204-4D7C-BC69-C2FBC92923E3}" type="slidenum">
              <a:rPr lang="en-IN" smtClean="0"/>
              <a:pPr/>
              <a:t>26</a:t>
            </a:fld>
            <a:endParaRPr lang="en-IN"/>
          </a:p>
        </p:txBody>
      </p:sp>
      <p:sp>
        <p:nvSpPr>
          <p:cNvPr id="9" name="Footer Placeholder 8"/>
          <p:cNvSpPr>
            <a:spLocks noGrp="1"/>
          </p:cNvSpPr>
          <p:nvPr>
            <p:ph type="ftr" sz="quarter" idx="11"/>
          </p:nvPr>
        </p:nvSpPr>
        <p:spPr>
          <a:xfrm>
            <a:off x="3986348" y="6492875"/>
            <a:ext cx="4114800" cy="365125"/>
          </a:xfrm>
        </p:spPr>
        <p:txBody>
          <a:bodyPr/>
          <a:lstStyle/>
          <a:p>
            <a:r>
              <a:rPr lang="en-US" dirty="0" err="1" smtClean="0"/>
              <a:t>Dhole</a:t>
            </a:r>
            <a:r>
              <a:rPr lang="en-US" dirty="0" smtClean="0"/>
              <a:t> </a:t>
            </a:r>
            <a:r>
              <a:rPr lang="en-US" dirty="0" err="1" smtClean="0"/>
              <a:t>Patil</a:t>
            </a:r>
            <a:r>
              <a:rPr lang="en-US" dirty="0" smtClean="0"/>
              <a:t> College of Engineering</a:t>
            </a:r>
            <a:endParaRPr lang="en-IN" dirty="0"/>
          </a:p>
        </p:txBody>
      </p:sp>
      <p:sp>
        <p:nvSpPr>
          <p:cNvPr id="10" name="TextBox 9"/>
          <p:cNvSpPr txBox="1"/>
          <p:nvPr/>
        </p:nvSpPr>
        <p:spPr>
          <a:xfrm>
            <a:off x="195943" y="731520"/>
            <a:ext cx="5081451" cy="461665"/>
          </a:xfrm>
          <a:prstGeom prst="rect">
            <a:avLst/>
          </a:prstGeom>
          <a:noFill/>
        </p:spPr>
        <p:txBody>
          <a:bodyPr wrap="square" rtlCol="0">
            <a:spAutoFit/>
          </a:bodyPr>
          <a:lstStyle/>
          <a:p>
            <a:r>
              <a:rPr lang="en-US" sz="2400" b="1" u="sng" dirty="0" smtClean="0">
                <a:latin typeface="Times New Roman" pitchFamily="18" charset="0"/>
                <a:cs typeface="Times New Roman" pitchFamily="18" charset="0"/>
              </a:rPr>
              <a:t>ADVANTAGES</a:t>
            </a:r>
            <a:r>
              <a:rPr lang="en-US" sz="2400" b="1" dirty="0" smtClean="0">
                <a:latin typeface="Times New Roman" pitchFamily="18" charset="0"/>
                <a:cs typeface="Times New Roman" pitchFamily="18" charset="0"/>
              </a:rPr>
              <a:t>:</a:t>
            </a:r>
            <a:endParaRPr lang="en-US" sz="2400" b="1" dirty="0">
              <a:latin typeface="Times New Roman" pitchFamily="18" charset="0"/>
              <a:cs typeface="Times New Roman" pitchFamily="18" charset="0"/>
            </a:endParaRPr>
          </a:p>
        </p:txBody>
      </p:sp>
    </p:spTree>
    <p:extLst>
      <p:ext uri="{BB962C8B-B14F-4D97-AF65-F5344CB8AC3E}">
        <p14:creationId xmlns:p14="http://schemas.microsoft.com/office/powerpoint/2010/main" xmlns="" val="29382711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450ABA-0BDE-9EBB-1214-3395EC69EC18}"/>
              </a:ext>
            </a:extLst>
          </p:cNvPr>
          <p:cNvSpPr>
            <a:spLocks noGrp="1"/>
          </p:cNvSpPr>
          <p:nvPr>
            <p:ph type="title"/>
          </p:nvPr>
        </p:nvSpPr>
        <p:spPr>
          <a:xfrm>
            <a:off x="326571" y="521880"/>
            <a:ext cx="3331029" cy="1150166"/>
          </a:xfrm>
        </p:spPr>
        <p:txBody>
          <a:bodyPr>
            <a:normAutofit/>
          </a:bodyPr>
          <a:lstStyle/>
          <a:p>
            <a:r>
              <a:rPr lang="en-IN" sz="2400" b="1" u="sng" dirty="0" smtClean="0">
                <a:latin typeface="Times New Roman" panose="02020603050405020304" pitchFamily="18" charset="0"/>
                <a:cs typeface="Times New Roman" panose="02020603050405020304" pitchFamily="18" charset="0"/>
              </a:rPr>
              <a:t>DRAWBACKS</a:t>
            </a:r>
            <a:r>
              <a:rPr lang="en-IN" sz="2400" b="1" dirty="0" smtClean="0">
                <a:latin typeface="Times New Roman" panose="02020603050405020304" pitchFamily="18" charset="0"/>
                <a:cs typeface="Times New Roman" panose="02020603050405020304" pitchFamily="18" charset="0"/>
              </a:rPr>
              <a:t>:</a:t>
            </a:r>
            <a:endParaRPr lang="en-IN"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2BD3CDFF-3D86-B59D-064D-DC6952F8A1AE}"/>
              </a:ext>
            </a:extLst>
          </p:cNvPr>
          <p:cNvSpPr>
            <a:spLocks noGrp="1"/>
          </p:cNvSpPr>
          <p:nvPr>
            <p:ph idx="1"/>
          </p:nvPr>
        </p:nvSpPr>
        <p:spPr>
          <a:xfrm>
            <a:off x="287383" y="1606730"/>
            <a:ext cx="11534503" cy="4767943"/>
          </a:xfrm>
        </p:spPr>
        <p:txBody>
          <a:bodyPr>
            <a:normAutofit fontScale="85000" lnSpcReduction="20000"/>
          </a:bodyPr>
          <a:lstStyle/>
          <a:p>
            <a:pPr>
              <a:lnSpc>
                <a:spcPct val="120000"/>
              </a:lnSpc>
            </a:pPr>
            <a:r>
              <a:rPr lang="en-US" sz="2100" dirty="0">
                <a:latin typeface="Times New Roman" panose="02020603050405020304" pitchFamily="18" charset="0"/>
                <a:cs typeface="Times New Roman" panose="02020603050405020304" pitchFamily="18" charset="0"/>
              </a:rPr>
              <a:t>Difficulties on Earth: The initial thrust produced is imperceptible, that means the drag produced by the air will easily cancel out the force produced by the thrusters.</a:t>
            </a:r>
          </a:p>
          <a:p>
            <a:pPr>
              <a:lnSpc>
                <a:spcPct val="120000"/>
              </a:lnSpc>
            </a:pPr>
            <a:endParaRPr lang="en-US" sz="2100" dirty="0">
              <a:latin typeface="Times New Roman" panose="02020603050405020304" pitchFamily="18" charset="0"/>
              <a:cs typeface="Times New Roman" panose="02020603050405020304" pitchFamily="18" charset="0"/>
            </a:endParaRPr>
          </a:p>
          <a:p>
            <a:pPr>
              <a:lnSpc>
                <a:spcPct val="120000"/>
              </a:lnSpc>
            </a:pPr>
            <a:r>
              <a:rPr lang="en-US" sz="2100" dirty="0">
                <a:latin typeface="Times New Roman" panose="02020603050405020304" pitchFamily="18" charset="0"/>
                <a:cs typeface="Times New Roman" panose="02020603050405020304" pitchFamily="18" charset="0"/>
              </a:rPr>
              <a:t>Lack of technological advancements to convert the thrust for use in the earth’s atmosphere.</a:t>
            </a:r>
          </a:p>
          <a:p>
            <a:pPr>
              <a:lnSpc>
                <a:spcPct val="120000"/>
              </a:lnSpc>
            </a:pPr>
            <a:endParaRPr lang="en-US" sz="2100" dirty="0">
              <a:latin typeface="Times New Roman" panose="02020603050405020304" pitchFamily="18" charset="0"/>
              <a:cs typeface="Times New Roman" panose="02020603050405020304" pitchFamily="18" charset="0"/>
            </a:endParaRPr>
          </a:p>
          <a:p>
            <a:pPr>
              <a:lnSpc>
                <a:spcPct val="120000"/>
              </a:lnSpc>
            </a:pPr>
            <a:r>
              <a:rPr lang="en-US" sz="2100" dirty="0">
                <a:latin typeface="Times New Roman" panose="02020603050405020304" pitchFamily="18" charset="0"/>
                <a:cs typeface="Times New Roman" panose="02020603050405020304" pitchFamily="18" charset="0"/>
              </a:rPr>
              <a:t>Low initial power Current ion thrusters can provide only 0.5Newtons of thrust, which is equivalent to force you would feel while holding a 5 rupee coin.</a:t>
            </a:r>
          </a:p>
          <a:p>
            <a:pPr>
              <a:lnSpc>
                <a:spcPct val="120000"/>
              </a:lnSpc>
            </a:pPr>
            <a:endParaRPr lang="en-US" sz="2100" dirty="0">
              <a:latin typeface="Times New Roman" panose="02020603050405020304" pitchFamily="18" charset="0"/>
              <a:cs typeface="Times New Roman" panose="02020603050405020304" pitchFamily="18" charset="0"/>
            </a:endParaRPr>
          </a:p>
          <a:p>
            <a:pPr>
              <a:lnSpc>
                <a:spcPct val="120000"/>
              </a:lnSpc>
            </a:pPr>
            <a:r>
              <a:rPr lang="en-US" sz="2100" dirty="0">
                <a:latin typeface="Times New Roman" panose="02020603050405020304" pitchFamily="18" charset="0"/>
                <a:cs typeface="Times New Roman" panose="02020603050405020304" pitchFamily="18" charset="0"/>
              </a:rPr>
              <a:t>Costly: The cost is approximately 26 Crore. This uses four 25KW hall thrusters powered by 100KW electric system which gives combined thrust of just 6.6 newton for 33 days.</a:t>
            </a:r>
          </a:p>
          <a:p>
            <a:pPr>
              <a:lnSpc>
                <a:spcPct val="120000"/>
              </a:lnSpc>
            </a:pPr>
            <a:endParaRPr lang="en-US" sz="2100" dirty="0">
              <a:latin typeface="Times New Roman" panose="02020603050405020304" pitchFamily="18" charset="0"/>
              <a:cs typeface="Times New Roman" panose="02020603050405020304" pitchFamily="18" charset="0"/>
            </a:endParaRPr>
          </a:p>
          <a:p>
            <a:pPr>
              <a:lnSpc>
                <a:spcPct val="120000"/>
              </a:lnSpc>
            </a:pPr>
            <a:r>
              <a:rPr lang="en-US" sz="2100" dirty="0">
                <a:latin typeface="Times New Roman" panose="02020603050405020304" pitchFamily="18" charset="0"/>
                <a:cs typeface="Times New Roman" panose="02020603050405020304" pitchFamily="18" charset="0"/>
              </a:rPr>
              <a:t>Xenon: It is a trace gas found in the earth’s atmosphere to the extent of about one part in 20 million, which makes it very rare. There are other alternative like krypton or cesium or iodine </a:t>
            </a:r>
            <a:r>
              <a:rPr lang="en-US" sz="2600" dirty="0">
                <a:latin typeface="Times New Roman" panose="02020603050405020304" pitchFamily="18" charset="0"/>
                <a:cs typeface="Times New Roman" panose="02020603050405020304" pitchFamily="18" charset="0"/>
              </a:rPr>
              <a:t>but they have their own set of problems.</a:t>
            </a:r>
          </a:p>
          <a:p>
            <a:endParaRPr lang="en-IN" dirty="0"/>
          </a:p>
        </p:txBody>
      </p:sp>
      <p:sp>
        <p:nvSpPr>
          <p:cNvPr id="4" name="Date Placeholder 3"/>
          <p:cNvSpPr>
            <a:spLocks noGrp="1"/>
          </p:cNvSpPr>
          <p:nvPr>
            <p:ph type="dt" sz="half" idx="10"/>
          </p:nvPr>
        </p:nvSpPr>
        <p:spPr/>
        <p:txBody>
          <a:bodyPr/>
          <a:lstStyle/>
          <a:p>
            <a:fld id="{76B11AC3-0BA7-464D-A475-105C6E19D0C0}"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27</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3883182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C0F429-5714-0E90-14D1-49F71CD0D526}"/>
              </a:ext>
            </a:extLst>
          </p:cNvPr>
          <p:cNvSpPr>
            <a:spLocks noGrp="1"/>
          </p:cNvSpPr>
          <p:nvPr>
            <p:ph type="title"/>
          </p:nvPr>
        </p:nvSpPr>
        <p:spPr>
          <a:xfrm>
            <a:off x="367937" y="875212"/>
            <a:ext cx="7574280" cy="737099"/>
          </a:xfrm>
        </p:spPr>
        <p:txBody>
          <a:bodyPr>
            <a:normAutofit fontScale="90000"/>
          </a:bodyPr>
          <a:lstStyle/>
          <a:p>
            <a:r>
              <a:rPr lang="en-IN" dirty="0" smtClean="0">
                <a:solidFill>
                  <a:srgbClr val="000000"/>
                </a:solidFill>
                <a:effectLst/>
                <a:latin typeface="Times New Roman" panose="02020603050405020304" pitchFamily="18" charset="0"/>
                <a:ea typeface="Times New Roman" panose="02020603050405020304" pitchFamily="18" charset="0"/>
              </a:rPr>
              <a:t/>
            </a:r>
            <a:br>
              <a:rPr lang="en-IN" dirty="0" smtClean="0">
                <a:solidFill>
                  <a:srgbClr val="000000"/>
                </a:solidFill>
                <a:effectLst/>
                <a:latin typeface="Times New Roman" panose="02020603050405020304" pitchFamily="18" charset="0"/>
                <a:ea typeface="Times New Roman" panose="02020603050405020304" pitchFamily="18" charset="0"/>
              </a:rPr>
            </a:br>
            <a:r>
              <a:rPr lang="en-IN" sz="3100" b="1" u="sng" dirty="0" smtClean="0">
                <a:solidFill>
                  <a:srgbClr val="000000"/>
                </a:solidFill>
                <a:effectLst/>
                <a:latin typeface="Times New Roman" panose="02020603050405020304" pitchFamily="18" charset="0"/>
                <a:ea typeface="Times New Roman" panose="02020603050405020304" pitchFamily="18" charset="0"/>
              </a:rPr>
              <a:t>APPLICATIONS</a:t>
            </a:r>
            <a:r>
              <a:rPr lang="en-IN" sz="3100" b="1" dirty="0" smtClean="0">
                <a:solidFill>
                  <a:srgbClr val="000000"/>
                </a:solidFill>
                <a:effectLst/>
                <a:latin typeface="Times New Roman" panose="02020603050405020304" pitchFamily="18" charset="0"/>
                <a:ea typeface="Times New Roman" panose="02020603050405020304" pitchFamily="18" charset="0"/>
              </a:rPr>
              <a:t>:</a:t>
            </a:r>
            <a:r>
              <a:rPr lang="en-IN" dirty="0" smtClean="0">
                <a:solidFill>
                  <a:srgbClr val="000000"/>
                </a:solidFill>
                <a:effectLst/>
                <a:latin typeface="Times New Roman" panose="02020603050405020304" pitchFamily="18" charset="0"/>
                <a:ea typeface="Times New Roman" panose="02020603050405020304" pitchFamily="18" charset="0"/>
              </a:rPr>
              <a:t> </a:t>
            </a:r>
            <a:r>
              <a:rPr lang="en-IN" sz="1800" dirty="0">
                <a:solidFill>
                  <a:srgbClr val="000000"/>
                </a:solidFill>
                <a:effectLst/>
                <a:latin typeface="Times New Roman" panose="02020603050405020304" pitchFamily="18" charset="0"/>
                <a:ea typeface="Times New Roman" panose="02020603050405020304" pitchFamily="18" charset="0"/>
              </a:rPr>
              <a:t/>
            </a:r>
            <a:br>
              <a:rPr lang="en-IN" sz="1800" dirty="0">
                <a:solidFill>
                  <a:srgbClr val="000000"/>
                </a:solidFill>
                <a:effectLst/>
                <a:latin typeface="Times New Roman" panose="02020603050405020304" pitchFamily="18" charset="0"/>
                <a:ea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xmlns="" id="{D269A49D-E916-B5EF-3D5C-ABCB42F9F31A}"/>
              </a:ext>
            </a:extLst>
          </p:cNvPr>
          <p:cNvSpPr>
            <a:spLocks noGrp="1"/>
          </p:cNvSpPr>
          <p:nvPr>
            <p:ph idx="1"/>
          </p:nvPr>
        </p:nvSpPr>
        <p:spPr>
          <a:xfrm>
            <a:off x="339634" y="1825625"/>
            <a:ext cx="11014166" cy="4351338"/>
          </a:xfrm>
        </p:spPr>
        <p:txBody>
          <a:bodyPr>
            <a:normAutofit/>
          </a:bodyPr>
          <a:lstStyle/>
          <a:p>
            <a:pPr marR="3175" algn="just" fontAlgn="base">
              <a:lnSpc>
                <a:spcPct val="145000"/>
              </a:lnSpc>
              <a:spcAft>
                <a:spcPts val="75"/>
              </a:spcAft>
              <a:buClr>
                <a:srgbClr val="000000"/>
              </a:buClr>
              <a:buSzPts val="1200"/>
            </a:pPr>
            <a:r>
              <a:rPr lang="en-IN" sz="20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Research and development of electric propulsion system in aircraft is being completed by many companies like Boeing, Airbus, NASA and is very close in terms of making a highly efficient Aircraft which uses Electric Propulsion </a:t>
            </a:r>
          </a:p>
          <a:p>
            <a:pPr marR="3175" algn="just" fontAlgn="base">
              <a:lnSpc>
                <a:spcPct val="107000"/>
              </a:lnSpc>
              <a:spcAft>
                <a:spcPts val="620"/>
              </a:spcAft>
              <a:buClr>
                <a:srgbClr val="000000"/>
              </a:buClr>
              <a:buSzPts val="1200"/>
            </a:pPr>
            <a:r>
              <a:rPr lang="en-IN" sz="20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When used in an aircraft increases the safety, efficiency, passenger experience. </a:t>
            </a:r>
          </a:p>
          <a:p>
            <a:pPr marR="3175" algn="just" fontAlgn="base">
              <a:lnSpc>
                <a:spcPct val="145000"/>
              </a:lnSpc>
              <a:spcAft>
                <a:spcPts val="75"/>
              </a:spcAft>
              <a:buClr>
                <a:srgbClr val="000000"/>
              </a:buClr>
              <a:buSzPts val="1200"/>
            </a:pPr>
            <a:r>
              <a:rPr lang="en-IN" sz="20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All the space research organizations around the globe use this technology in their space probes which are send for space expeditions. </a:t>
            </a:r>
          </a:p>
          <a:p>
            <a:pPr marR="3175" algn="just" fontAlgn="base">
              <a:lnSpc>
                <a:spcPct val="145000"/>
              </a:lnSpc>
              <a:spcAft>
                <a:spcPts val="75"/>
              </a:spcAft>
              <a:buClr>
                <a:srgbClr val="000000"/>
              </a:buClr>
              <a:buSzPts val="1200"/>
            </a:pPr>
            <a:r>
              <a:rPr lang="en-IN" sz="2000" dirty="0">
                <a:solidFill>
                  <a:srgbClr val="000000"/>
                </a:solidFill>
                <a:effectLst/>
                <a:latin typeface="Times New Roman" panose="02020603050405020304" pitchFamily="18" charset="0"/>
                <a:ea typeface="Times New Roman" panose="02020603050405020304" pitchFamily="18" charset="0"/>
              </a:rPr>
              <a:t>Personal flying car is in development for personal air travel.</a:t>
            </a:r>
            <a:endParaRPr lang="en-IN" sz="2000" dirty="0"/>
          </a:p>
        </p:txBody>
      </p:sp>
      <p:sp>
        <p:nvSpPr>
          <p:cNvPr id="4" name="Date Placeholder 3"/>
          <p:cNvSpPr>
            <a:spLocks noGrp="1"/>
          </p:cNvSpPr>
          <p:nvPr>
            <p:ph type="dt" sz="half" idx="10"/>
          </p:nvPr>
        </p:nvSpPr>
        <p:spPr/>
        <p:txBody>
          <a:bodyPr/>
          <a:lstStyle/>
          <a:p>
            <a:fld id="{A9D9E362-9642-4FD9-BD9C-DCA807003DC1}"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28</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16831126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808F27-985F-71B6-89B0-A93577F2A9B1}"/>
              </a:ext>
            </a:extLst>
          </p:cNvPr>
          <p:cNvSpPr>
            <a:spLocks noGrp="1"/>
          </p:cNvSpPr>
          <p:nvPr>
            <p:ph type="title"/>
          </p:nvPr>
        </p:nvSpPr>
        <p:spPr>
          <a:xfrm>
            <a:off x="341812" y="770709"/>
            <a:ext cx="9154886" cy="919979"/>
          </a:xfrm>
        </p:spPr>
        <p:txBody>
          <a:bodyPr>
            <a:normAutofit/>
          </a:bodyPr>
          <a:lstStyle/>
          <a:p>
            <a:r>
              <a:rPr lang="en" sz="2800" b="1" u="sng" dirty="0">
                <a:solidFill>
                  <a:schemeClr val="dk1"/>
                </a:solidFill>
                <a:latin typeface="Times New Roman" panose="02020603050405020304" pitchFamily="18" charset="0"/>
                <a:cs typeface="Times New Roman" panose="02020603050405020304" pitchFamily="18" charset="0"/>
              </a:rPr>
              <a:t>FEW BREAK-THROUGHS OF SPACE </a:t>
            </a:r>
            <a:r>
              <a:rPr lang="en" sz="2800" b="1" u="sng" dirty="0" smtClean="0">
                <a:solidFill>
                  <a:schemeClr val="dk1"/>
                </a:solidFill>
                <a:latin typeface="Times New Roman" panose="02020603050405020304" pitchFamily="18" charset="0"/>
                <a:cs typeface="Times New Roman" panose="02020603050405020304" pitchFamily="18" charset="0"/>
              </a:rPr>
              <a:t>PROBES</a:t>
            </a:r>
            <a:r>
              <a:rPr lang="en" sz="2800" b="1" dirty="0" smtClean="0">
                <a:solidFill>
                  <a:schemeClr val="dk1"/>
                </a:solidFill>
                <a:latin typeface="Times New Roman" panose="02020603050405020304" pitchFamily="18" charset="0"/>
                <a:cs typeface="Times New Roman" panose="02020603050405020304" pitchFamily="18" charset="0"/>
              </a:rPr>
              <a:t>:</a:t>
            </a:r>
            <a:endParaRPr lang="en-IN" sz="28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7CA1A362-200F-B900-0640-D659F6EF83F3}"/>
              </a:ext>
            </a:extLst>
          </p:cNvPr>
          <p:cNvSpPr>
            <a:spLocks noGrp="1"/>
          </p:cNvSpPr>
          <p:nvPr>
            <p:ph idx="1"/>
          </p:nvPr>
        </p:nvSpPr>
        <p:spPr>
          <a:xfrm>
            <a:off x="339634" y="1825625"/>
            <a:ext cx="11014166" cy="4351338"/>
          </a:xfrm>
        </p:spPr>
        <p:txBody>
          <a:bodyPr>
            <a:normAutofit/>
          </a:bodyPr>
          <a:lstStyle/>
          <a:p>
            <a:pPr marL="457200" lvl="0" indent="-361950" algn="just" rtl="0">
              <a:lnSpc>
                <a:spcPct val="150000"/>
              </a:lnSpc>
              <a:spcBef>
                <a:spcPts val="0"/>
              </a:spcBef>
              <a:spcAft>
                <a:spcPts val="0"/>
              </a:spcAft>
              <a:buClr>
                <a:schemeClr val="dk1"/>
              </a:buClr>
              <a:buSzPts val="2100"/>
              <a:buChar char="•"/>
            </a:pPr>
            <a:r>
              <a:rPr lang="en-US" sz="2000" dirty="0">
                <a:solidFill>
                  <a:schemeClr val="dk1"/>
                </a:solidFill>
                <a:latin typeface="Times New Roman" pitchFamily="18" charset="0"/>
                <a:cs typeface="Times New Roman" pitchFamily="18" charset="0"/>
              </a:rPr>
              <a:t>In September of 1977 NASA launched </a:t>
            </a:r>
            <a:r>
              <a:rPr lang="en-US" sz="2000" b="1" dirty="0">
                <a:solidFill>
                  <a:schemeClr val="dk1"/>
                </a:solidFill>
                <a:latin typeface="Times New Roman" pitchFamily="18" charset="0"/>
                <a:cs typeface="Times New Roman" pitchFamily="18" charset="0"/>
              </a:rPr>
              <a:t>Voyager-1</a:t>
            </a:r>
            <a:r>
              <a:rPr lang="en-US" sz="2000" dirty="0">
                <a:solidFill>
                  <a:schemeClr val="dk1"/>
                </a:solidFill>
                <a:latin typeface="Times New Roman" pitchFamily="18" charset="0"/>
                <a:cs typeface="Times New Roman" pitchFamily="18" charset="0"/>
              </a:rPr>
              <a:t>, to study outer space beyond our solar system and interstellar space beyond Sun’s heliosphere.</a:t>
            </a:r>
          </a:p>
          <a:p>
            <a:pPr marL="457200" lvl="0" indent="-361950" algn="just" rtl="0">
              <a:lnSpc>
                <a:spcPct val="150000"/>
              </a:lnSpc>
              <a:spcBef>
                <a:spcPts val="0"/>
              </a:spcBef>
              <a:spcAft>
                <a:spcPts val="0"/>
              </a:spcAft>
              <a:buClr>
                <a:schemeClr val="dk1"/>
              </a:buClr>
              <a:buSzPts val="2100"/>
              <a:buChar char="•"/>
            </a:pPr>
            <a:r>
              <a:rPr lang="en-US" sz="2000" dirty="0">
                <a:solidFill>
                  <a:schemeClr val="dk1"/>
                </a:solidFill>
                <a:latin typeface="Times New Roman" pitchFamily="18" charset="0"/>
                <a:cs typeface="Times New Roman" pitchFamily="18" charset="0"/>
              </a:rPr>
              <a:t>It is till date moving forward in the interstellar space sending back information.</a:t>
            </a:r>
          </a:p>
          <a:p>
            <a:pPr marL="457200" lvl="0" indent="-361950" algn="just" rtl="0">
              <a:lnSpc>
                <a:spcPct val="150000"/>
              </a:lnSpc>
              <a:spcBef>
                <a:spcPts val="0"/>
              </a:spcBef>
              <a:spcAft>
                <a:spcPts val="0"/>
              </a:spcAft>
              <a:buClr>
                <a:schemeClr val="dk1"/>
              </a:buClr>
              <a:buSzPts val="2100"/>
              <a:buChar char="•"/>
            </a:pPr>
            <a:r>
              <a:rPr lang="en-US" sz="2000" dirty="0">
                <a:solidFill>
                  <a:schemeClr val="dk1"/>
                </a:solidFill>
                <a:latin typeface="Times New Roman" pitchFamily="18" charset="0"/>
                <a:cs typeface="Times New Roman" pitchFamily="18" charset="0"/>
              </a:rPr>
              <a:t>The ion thrusters which are used have helped it to attain a speed of 17km/second(increasing) and is at a distance of 23.33billion kilometers and more from earth. </a:t>
            </a:r>
          </a:p>
          <a:p>
            <a:pPr marL="457200" lvl="0" indent="-361950" algn="just" rtl="0">
              <a:lnSpc>
                <a:spcPct val="150000"/>
              </a:lnSpc>
              <a:spcBef>
                <a:spcPts val="0"/>
              </a:spcBef>
              <a:spcAft>
                <a:spcPts val="0"/>
              </a:spcAft>
              <a:buClr>
                <a:schemeClr val="dk1"/>
              </a:buClr>
              <a:buSzPts val="2100"/>
              <a:buChar char="•"/>
            </a:pPr>
            <a:r>
              <a:rPr lang="en-US" sz="2000" dirty="0">
                <a:solidFill>
                  <a:schemeClr val="dk1"/>
                </a:solidFill>
                <a:latin typeface="Times New Roman" pitchFamily="18" charset="0"/>
                <a:cs typeface="Times New Roman" pitchFamily="18" charset="0"/>
              </a:rPr>
              <a:t>In the same year Voyager-2 was launched with the same thrusters and it is also till date travelling and sending back its data.</a:t>
            </a:r>
          </a:p>
          <a:p>
            <a:pPr marL="457200" lvl="0" indent="-361950" algn="just" rtl="0">
              <a:lnSpc>
                <a:spcPct val="150000"/>
              </a:lnSpc>
              <a:spcBef>
                <a:spcPts val="0"/>
              </a:spcBef>
              <a:spcAft>
                <a:spcPts val="0"/>
              </a:spcAft>
              <a:buClr>
                <a:schemeClr val="dk1"/>
              </a:buClr>
              <a:buSzPts val="2100"/>
              <a:buChar char="•"/>
            </a:pPr>
            <a:r>
              <a:rPr lang="en-US" sz="2000" dirty="0">
                <a:solidFill>
                  <a:schemeClr val="dk1"/>
                </a:solidFill>
                <a:latin typeface="Times New Roman" pitchFamily="18" charset="0"/>
                <a:cs typeface="Times New Roman" pitchFamily="18" charset="0"/>
              </a:rPr>
              <a:t>This thrusters are nuclear based ion thrusters.</a:t>
            </a:r>
          </a:p>
        </p:txBody>
      </p:sp>
      <p:sp>
        <p:nvSpPr>
          <p:cNvPr id="4" name="Date Placeholder 3"/>
          <p:cNvSpPr>
            <a:spLocks noGrp="1"/>
          </p:cNvSpPr>
          <p:nvPr>
            <p:ph type="dt" sz="half" idx="10"/>
          </p:nvPr>
        </p:nvSpPr>
        <p:spPr/>
        <p:txBody>
          <a:bodyPr/>
          <a:lstStyle/>
          <a:p>
            <a:fld id="{045040D5-80D4-4793-935F-F47918A202FC}"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29</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1080710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B3A17B-C09B-C522-75BD-8A1E06AF81D7}"/>
              </a:ext>
            </a:extLst>
          </p:cNvPr>
          <p:cNvSpPr>
            <a:spLocks noGrp="1"/>
          </p:cNvSpPr>
          <p:nvPr>
            <p:ph type="title"/>
          </p:nvPr>
        </p:nvSpPr>
        <p:spPr/>
        <p:txBody>
          <a:bodyPr>
            <a:normAutofit/>
          </a:bodyPr>
          <a:lstStyle/>
          <a:p>
            <a:r>
              <a:rPr lang="en-IN" sz="3200" b="1" u="sng" dirty="0" smtClean="0">
                <a:latin typeface="Times New Roman" panose="02020603050405020304" pitchFamily="18" charset="0"/>
                <a:cs typeface="Times New Roman" panose="02020603050405020304" pitchFamily="18" charset="0"/>
              </a:rPr>
              <a:t>ABSTRACT:</a:t>
            </a:r>
            <a:endParaRPr lang="en-IN" sz="32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10CDA512-6639-6AE9-73C8-F8D576C7D074}"/>
              </a:ext>
            </a:extLst>
          </p:cNvPr>
          <p:cNvSpPr>
            <a:spLocks noGrp="1"/>
          </p:cNvSpPr>
          <p:nvPr>
            <p:ph idx="1"/>
          </p:nvPr>
        </p:nvSpPr>
        <p:spPr>
          <a:xfrm>
            <a:off x="522514" y="1580606"/>
            <a:ext cx="11155680" cy="4811403"/>
          </a:xfrm>
        </p:spPr>
        <p:txBody>
          <a:bodyPr>
            <a:normAutofit/>
          </a:bodyPr>
          <a:lstStyle/>
          <a:p>
            <a:pPr algn="just">
              <a:lnSpc>
                <a:spcPct val="150000"/>
              </a:lnSpc>
            </a:pPr>
            <a:r>
              <a:rPr lang="en-US" sz="2000" dirty="0">
                <a:latin typeface="Times New Roman" panose="02020603050405020304" pitchFamily="18" charset="0"/>
                <a:cs typeface="Times New Roman" panose="02020603050405020304" pitchFamily="18" charset="0"/>
              </a:rPr>
              <a:t>This is a presentation and review about </a:t>
            </a:r>
            <a:r>
              <a:rPr lang="en-US" sz="2000" dirty="0" smtClean="0">
                <a:latin typeface="Times New Roman" panose="02020603050405020304" pitchFamily="18" charset="0"/>
                <a:cs typeface="Times New Roman" panose="02020603050405020304" pitchFamily="18" charset="0"/>
              </a:rPr>
              <a:t>Electric Propulsion(E.P.) which is used in spacecraft </a:t>
            </a:r>
            <a:r>
              <a:rPr lang="en-US" sz="2000" dirty="0">
                <a:latin typeface="Times New Roman" panose="02020603050405020304" pitchFamily="18" charset="0"/>
                <a:cs typeface="Times New Roman" panose="02020603050405020304" pitchFamily="18" charset="0"/>
              </a:rPr>
              <a:t>and satellites </a:t>
            </a:r>
            <a:r>
              <a:rPr lang="en-US" sz="2000" dirty="0" smtClean="0">
                <a:latin typeface="Times New Roman" panose="02020603050405020304" pitchFamily="18" charset="0"/>
                <a:cs typeface="Times New Roman" panose="02020603050405020304" pitchFamily="18" charset="0"/>
              </a:rPr>
              <a:t>technologies and also is in heavy research and development for its use on earth.</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rPr>
              <a:t> Ion thrusters are the most developed electric engines intended </a:t>
            </a:r>
            <a:r>
              <a:rPr lang="en-US" sz="2000" dirty="0" smtClean="0">
                <a:latin typeface="Times New Roman" panose="02020603050405020304" pitchFamily="18" charset="0"/>
                <a:cs typeface="Times New Roman" panose="02020603050405020304" pitchFamily="18" charset="0"/>
              </a:rPr>
              <a:t>for </a:t>
            </a:r>
            <a:r>
              <a:rPr lang="en-US" sz="2000" dirty="0">
                <a:latin typeface="Times New Roman" panose="02020603050405020304" pitchFamily="18" charset="0"/>
                <a:cs typeface="Times New Roman" panose="02020603050405020304" pitchFamily="18" charset="0"/>
              </a:rPr>
              <a:t>propelling large spacecraft during in-space maneuvers, offering the </a:t>
            </a:r>
            <a:r>
              <a:rPr lang="en-US" sz="2000" dirty="0" smtClean="0">
                <a:latin typeface="Times New Roman" panose="02020603050405020304" pitchFamily="18" charset="0"/>
                <a:cs typeface="Times New Roman" panose="02020603050405020304" pitchFamily="18" charset="0"/>
              </a:rPr>
              <a:t>highest efficiencies </a:t>
            </a:r>
            <a:r>
              <a:rPr lang="en-US" sz="2000" dirty="0">
                <a:latin typeface="Times New Roman" panose="02020603050405020304" pitchFamily="18" charset="0"/>
                <a:cs typeface="Times New Roman" panose="02020603050405020304" pitchFamily="18" charset="0"/>
              </a:rPr>
              <a:t>at reasonable power and thrust levels.</a:t>
            </a:r>
          </a:p>
          <a:p>
            <a:pPr algn="just">
              <a:lnSpc>
                <a:spcPct val="150000"/>
              </a:lnSpc>
            </a:pPr>
            <a:r>
              <a:rPr lang="en-US" sz="2000" dirty="0">
                <a:latin typeface="Times New Roman" panose="02020603050405020304" pitchFamily="18" charset="0"/>
                <a:cs typeface="Times New Roman" panose="02020603050405020304" pitchFamily="18" charset="0"/>
              </a:rPr>
              <a:t> This project first explains about the basics of Electric Propulsion</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and thrust, efficiency when compared </a:t>
            </a:r>
            <a:r>
              <a:rPr lang="en-US" sz="2000" dirty="0" smtClean="0">
                <a:latin typeface="Times New Roman" panose="02020603050405020304" pitchFamily="18" charset="0"/>
                <a:cs typeface="Times New Roman" panose="02020603050405020304" pitchFamily="18" charset="0"/>
              </a:rPr>
              <a:t>with chemical </a:t>
            </a:r>
            <a:r>
              <a:rPr lang="en-US" sz="2000" dirty="0">
                <a:latin typeface="Times New Roman" panose="02020603050405020304" pitchFamily="18" charset="0"/>
                <a:cs typeface="Times New Roman" panose="02020603050405020304" pitchFamily="18" charset="0"/>
              </a:rPr>
              <a:t>fuel.</a:t>
            </a:r>
          </a:p>
          <a:p>
            <a:pPr algn="just">
              <a:lnSpc>
                <a:spcPct val="150000"/>
              </a:lnSpc>
            </a:pPr>
            <a:r>
              <a:rPr lang="en-US" sz="2000" dirty="0">
                <a:latin typeface="Times New Roman" panose="02020603050405020304" pitchFamily="18" charset="0"/>
                <a:cs typeface="Times New Roman" panose="02020603050405020304" pitchFamily="18" charset="0"/>
              </a:rPr>
              <a:t> Our project demonstrates the potential of ion engines for current </a:t>
            </a:r>
            <a:r>
              <a:rPr lang="en-US" sz="2000" dirty="0" smtClean="0">
                <a:latin typeface="Times New Roman" panose="02020603050405020304" pitchFamily="18" charset="0"/>
                <a:cs typeface="Times New Roman" panose="02020603050405020304" pitchFamily="18" charset="0"/>
              </a:rPr>
              <a:t>and future </a:t>
            </a:r>
            <a:r>
              <a:rPr lang="en-US" sz="2000" dirty="0">
                <a:latin typeface="Times New Roman" panose="02020603050405020304" pitchFamily="18" charset="0"/>
                <a:cs typeface="Times New Roman" panose="02020603050405020304" pitchFamily="18" charset="0"/>
              </a:rPr>
              <a:t>application, and gives us a basic view of launch cost </a:t>
            </a:r>
            <a:r>
              <a:rPr lang="en-US" sz="2000" dirty="0" smtClean="0">
                <a:latin typeface="Times New Roman" panose="02020603050405020304" pitchFamily="18" charset="0"/>
                <a:cs typeface="Times New Roman" panose="02020603050405020304" pitchFamily="18" charset="0"/>
              </a:rPr>
              <a:t>savings using </a:t>
            </a:r>
            <a:r>
              <a:rPr lang="en-US" sz="2000" dirty="0">
                <a:latin typeface="Times New Roman" panose="02020603050405020304" pitchFamily="18" charset="0"/>
                <a:cs typeface="Times New Roman" panose="02020603050405020304" pitchFamily="18" charset="0"/>
              </a:rPr>
              <a:t>electric propulsion.</a:t>
            </a:r>
            <a:endParaRPr lang="en-IN" sz="20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1691ACC7-31DB-41D3-B344-667F5E6C5461}"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3</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3212053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5BEAC48-C7C7-1E96-D4C7-74A32CCD88AA}"/>
              </a:ext>
            </a:extLst>
          </p:cNvPr>
          <p:cNvSpPr>
            <a:spLocks noGrp="1"/>
          </p:cNvSpPr>
          <p:nvPr>
            <p:ph type="title"/>
          </p:nvPr>
        </p:nvSpPr>
        <p:spPr>
          <a:xfrm>
            <a:off x="224245" y="717822"/>
            <a:ext cx="10515600" cy="1325563"/>
          </a:xfrm>
        </p:spPr>
        <p:txBody>
          <a:bodyPr>
            <a:normAutofit/>
          </a:bodyPr>
          <a:lstStyle/>
          <a:p>
            <a:r>
              <a:rPr lang="en-IN" sz="3200" b="1" u="sng" dirty="0" smtClean="0">
                <a:latin typeface="Times New Roman" panose="02020603050405020304" pitchFamily="18" charset="0"/>
                <a:cs typeface="Times New Roman" panose="02020603050405020304" pitchFamily="18" charset="0"/>
              </a:rPr>
              <a:t>Future Scopes</a:t>
            </a:r>
            <a:r>
              <a:rPr lang="en-IN" sz="3200" b="1" dirty="0" smtClean="0">
                <a:latin typeface="Times New Roman" panose="02020603050405020304" pitchFamily="18" charset="0"/>
                <a:cs typeface="Times New Roman" panose="02020603050405020304" pitchFamily="18" charset="0"/>
              </a:rPr>
              <a:t>:</a:t>
            </a:r>
            <a:endParaRPr lang="en-IN"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DBD6D82E-E647-3463-BDA6-5D9A05747D78}"/>
              </a:ext>
            </a:extLst>
          </p:cNvPr>
          <p:cNvSpPr>
            <a:spLocks noGrp="1"/>
          </p:cNvSpPr>
          <p:nvPr>
            <p:ph idx="1"/>
          </p:nvPr>
        </p:nvSpPr>
        <p:spPr>
          <a:xfrm>
            <a:off x="248194" y="2222454"/>
            <a:ext cx="11079480" cy="4635546"/>
          </a:xfrm>
        </p:spPr>
        <p:txBody>
          <a:bodyPr>
            <a:noAutofit/>
          </a:bodyPr>
          <a:lstStyle/>
          <a:p>
            <a:pPr marL="0" indent="0">
              <a:lnSpc>
                <a:spcPct val="150000"/>
              </a:lnSpc>
              <a:buNone/>
            </a:pPr>
            <a:r>
              <a:rPr lang="en-US" sz="2000" dirty="0">
                <a:latin typeface="Times New Roman" panose="02020603050405020304" pitchFamily="18" charset="0"/>
                <a:cs typeface="Times New Roman" panose="02020603050405020304" pitchFamily="18" charset="0"/>
              </a:rPr>
              <a:t>Electric propulsion is a very developing technology with every high level organization like NASA, ISRO, Boeing, Airbus have a dedicated research and development team for it. As the world is moving towards being electric, electric propulsion can be a huge step for aviation industry as the ticket fare would be less expensive which would attract more passengers travel by flight. More and more people these days want to travel to space. This is possible through electric propulsion and steps are being already taken to develop aircrafts using electric propulsion for space travel. Anyone who has an interest in the field of aerospace and working towards future would take up this topic and work towards it.</a:t>
            </a:r>
            <a:endParaRPr lang="en-IN" sz="20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A8EE9811-AEB2-47D0-8F62-16CDCB58DE85}"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30</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32509023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8DA608F-C75C-7F2B-7E2A-057D6F202818}"/>
              </a:ext>
            </a:extLst>
          </p:cNvPr>
          <p:cNvSpPr>
            <a:spLocks noGrp="1"/>
          </p:cNvSpPr>
          <p:nvPr>
            <p:ph type="title"/>
          </p:nvPr>
        </p:nvSpPr>
        <p:spPr>
          <a:xfrm>
            <a:off x="313509" y="365125"/>
            <a:ext cx="11040291" cy="1325563"/>
          </a:xfrm>
        </p:spPr>
        <p:txBody>
          <a:bodyPr>
            <a:normAutofit/>
          </a:bodyPr>
          <a:lstStyle/>
          <a:p>
            <a:r>
              <a:rPr lang="en-IN" sz="3200" b="1" u="sng" dirty="0" smtClean="0">
                <a:latin typeface="Times New Roman" panose="02020603050405020304" pitchFamily="18" charset="0"/>
                <a:cs typeface="Times New Roman" panose="02020603050405020304" pitchFamily="18" charset="0"/>
              </a:rPr>
              <a:t/>
            </a:r>
            <a:br>
              <a:rPr lang="en-IN" sz="3200" b="1" u="sng" dirty="0" smtClean="0">
                <a:latin typeface="Times New Roman" panose="02020603050405020304" pitchFamily="18" charset="0"/>
                <a:cs typeface="Times New Roman" panose="02020603050405020304" pitchFamily="18" charset="0"/>
              </a:rPr>
            </a:br>
            <a:r>
              <a:rPr lang="en-IN" sz="3200" b="1" u="sng" dirty="0" smtClean="0">
                <a:latin typeface="Times New Roman" panose="02020603050405020304" pitchFamily="18" charset="0"/>
                <a:cs typeface="Times New Roman" panose="02020603050405020304" pitchFamily="18" charset="0"/>
              </a:rPr>
              <a:t>Conclusion</a:t>
            </a:r>
            <a:r>
              <a:rPr lang="en-IN" sz="3200" b="1" dirty="0" smtClean="0">
                <a:latin typeface="Times New Roman" panose="02020603050405020304" pitchFamily="18" charset="0"/>
                <a:cs typeface="Times New Roman" panose="02020603050405020304" pitchFamily="18" charset="0"/>
              </a:rPr>
              <a:t>:</a:t>
            </a:r>
            <a:endParaRPr lang="en-IN" sz="32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1D3865FF-B668-658C-5D90-E13E5F37F1EE}"/>
              </a:ext>
            </a:extLst>
          </p:cNvPr>
          <p:cNvSpPr>
            <a:spLocks noGrp="1"/>
          </p:cNvSpPr>
          <p:nvPr>
            <p:ph idx="1"/>
          </p:nvPr>
        </p:nvSpPr>
        <p:spPr>
          <a:xfrm>
            <a:off x="365760" y="1825625"/>
            <a:ext cx="10988040" cy="4351338"/>
          </a:xfrm>
        </p:spPr>
        <p:txBody>
          <a:bodyPr>
            <a:normAutofit/>
          </a:bodyPr>
          <a:lstStyle/>
          <a:p>
            <a:pPr marL="0" indent="0" algn="just">
              <a:lnSpc>
                <a:spcPct val="150000"/>
              </a:lnSpc>
              <a:buNone/>
            </a:pPr>
            <a:r>
              <a:rPr lang="en-US" sz="2000" dirty="0">
                <a:latin typeface="Times New Roman" panose="02020603050405020304" pitchFamily="18" charset="0"/>
                <a:cs typeface="Times New Roman" panose="02020603050405020304" pitchFamily="18" charset="0"/>
              </a:rPr>
              <a:t>The experiment done for analysis of the thrust generated by electric propulsion shows that the use of electric propulsion in the Earth’s atmosphere is very much possible. Now it is being done using hybrid engines, which consist of both a fuel fired engine and a ion thrust generator. For completely electric propulsion system there is a lot more research and development to done, most important research will be to reduce the denseness and weight of the battery pack system. Initial thrust for now would always require an external fuel system as the initial ion thrust generated inadequate. The space probes which use Ion thrusters are successfully developed. These space probes are efficient, can catch high velocities. Electric propulsion works best in vacuum when an external medium like a Xenon propellant gas is provided.</a:t>
            </a:r>
          </a:p>
          <a:p>
            <a:pPr marL="0" indent="0" algn="just">
              <a:lnSpc>
                <a:spcPct val="150000"/>
              </a:lnSpc>
              <a:buNone/>
            </a:pPr>
            <a:r>
              <a:rPr lang="en-US" sz="2000" dirty="0">
                <a:latin typeface="Times New Roman" panose="02020603050405020304" pitchFamily="18" charset="0"/>
                <a:cs typeface="Times New Roman" panose="02020603050405020304" pitchFamily="18" charset="0"/>
              </a:rPr>
              <a:t>Hence, we can say that electric propulsion on Earth’s Atmosphere is possible</a:t>
            </a:r>
            <a:r>
              <a:rPr lang="en-US" sz="2000" dirty="0"/>
              <a:t>.</a:t>
            </a:r>
            <a:endParaRPr lang="en-IN" sz="2000" dirty="0"/>
          </a:p>
        </p:txBody>
      </p:sp>
      <p:sp>
        <p:nvSpPr>
          <p:cNvPr id="4" name="Date Placeholder 3"/>
          <p:cNvSpPr>
            <a:spLocks noGrp="1"/>
          </p:cNvSpPr>
          <p:nvPr>
            <p:ph type="dt" sz="half" idx="10"/>
          </p:nvPr>
        </p:nvSpPr>
        <p:spPr/>
        <p:txBody>
          <a:bodyPr/>
          <a:lstStyle/>
          <a:p>
            <a:fld id="{C8B721F5-731D-4950-B653-CAD59229C349}"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31</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1054828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B0EF321-3700-79DB-04FE-01F69DB21473}"/>
              </a:ext>
            </a:extLst>
          </p:cNvPr>
          <p:cNvSpPr>
            <a:spLocks noGrp="1"/>
          </p:cNvSpPr>
          <p:nvPr>
            <p:ph type="title"/>
          </p:nvPr>
        </p:nvSpPr>
        <p:spPr/>
        <p:txBody>
          <a:bodyPr>
            <a:normAutofit/>
          </a:bodyPr>
          <a:lstStyle/>
          <a:p>
            <a:pPr algn="ctr"/>
            <a:r>
              <a:rPr lang="en" b="1" dirty="0">
                <a:solidFill>
                  <a:schemeClr val="dk1"/>
                </a:solidFill>
                <a:latin typeface="Merriweather" charset="0"/>
                <a:ea typeface="Merriweather"/>
                <a:cs typeface="Merriweather"/>
                <a:sym typeface="Merriweather"/>
              </a:rPr>
              <a:t> </a:t>
            </a:r>
            <a:r>
              <a:rPr lang="en" dirty="0">
                <a:solidFill>
                  <a:schemeClr val="dk1"/>
                </a:solidFill>
                <a:latin typeface="Times New Roman" panose="02020603050405020304" pitchFamily="18" charset="0"/>
                <a:ea typeface="Merriweather"/>
                <a:cs typeface="Times New Roman" panose="02020603050405020304" pitchFamily="18" charset="0"/>
                <a:sym typeface="Merriweather"/>
              </a:rPr>
              <a:t>REFERENCES</a:t>
            </a:r>
            <a:r>
              <a:rPr lang="en" dirty="0">
                <a:solidFill>
                  <a:schemeClr val="dk1"/>
                </a:solidFill>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A8781005-02AF-77C4-F112-9E8F72AFA133}"/>
              </a:ext>
            </a:extLst>
          </p:cNvPr>
          <p:cNvSpPr>
            <a:spLocks noGrp="1"/>
          </p:cNvSpPr>
          <p:nvPr>
            <p:ph idx="1"/>
          </p:nvPr>
        </p:nvSpPr>
        <p:spPr/>
        <p:txBody>
          <a:bodyPr>
            <a:normAutofit fontScale="62500" lnSpcReduction="20000"/>
          </a:bodyPr>
          <a:lstStyle/>
          <a:p>
            <a:pPr marL="457200" lvl="0" indent="-317500" algn="l" rtl="0">
              <a:spcBef>
                <a:spcPts val="0"/>
              </a:spcBef>
              <a:spcAft>
                <a:spcPts val="0"/>
              </a:spcAft>
              <a:buClr>
                <a:schemeClr val="dk1"/>
              </a:buClr>
              <a:buSzPts val="1400"/>
              <a:buAutoNum type="arabicPeriod"/>
            </a:pPr>
            <a:r>
              <a:rPr lang="en-US" dirty="0">
                <a:solidFill>
                  <a:schemeClr val="dk1"/>
                </a:solidFill>
                <a:latin typeface="Times New Roman" pitchFamily="18" charset="0"/>
                <a:cs typeface="Times New Roman" pitchFamily="18" charset="0"/>
              </a:rPr>
              <a:t>1D. </a:t>
            </a:r>
            <a:r>
              <a:rPr lang="en-US" dirty="0" err="1">
                <a:solidFill>
                  <a:schemeClr val="dk1"/>
                </a:solidFill>
                <a:latin typeface="Times New Roman" pitchFamily="18" charset="0"/>
                <a:cs typeface="Times New Roman" pitchFamily="18" charset="0"/>
              </a:rPr>
              <a:t>Sagath</a:t>
            </a:r>
            <a:r>
              <a:rPr lang="en-US" dirty="0">
                <a:solidFill>
                  <a:schemeClr val="dk1"/>
                </a:solidFill>
                <a:latin typeface="Times New Roman" pitchFamily="18" charset="0"/>
                <a:cs typeface="Times New Roman" pitchFamily="18" charset="0"/>
              </a:rPr>
              <a:t>, A. Papadimitriou, M. </a:t>
            </a:r>
            <a:r>
              <a:rPr lang="en-US" dirty="0" err="1">
                <a:solidFill>
                  <a:schemeClr val="dk1"/>
                </a:solidFill>
                <a:latin typeface="Times New Roman" pitchFamily="18" charset="0"/>
                <a:cs typeface="Times New Roman" pitchFamily="18" charset="0"/>
              </a:rPr>
              <a:t>Adriaensen</a:t>
            </a:r>
            <a:r>
              <a:rPr lang="en-US" dirty="0">
                <a:solidFill>
                  <a:schemeClr val="dk1"/>
                </a:solidFill>
                <a:latin typeface="Times New Roman" pitchFamily="18" charset="0"/>
                <a:cs typeface="Times New Roman" pitchFamily="18" charset="0"/>
              </a:rPr>
              <a:t>, and C. </a:t>
            </a:r>
            <a:r>
              <a:rPr lang="en-US" dirty="0" err="1">
                <a:solidFill>
                  <a:schemeClr val="dk1"/>
                </a:solidFill>
                <a:latin typeface="Times New Roman" pitchFamily="18" charset="0"/>
                <a:cs typeface="Times New Roman" pitchFamily="18" charset="0"/>
              </a:rPr>
              <a:t>Giannopapa</a:t>
            </a:r>
            <a:r>
              <a:rPr lang="en-US" dirty="0">
                <a:solidFill>
                  <a:schemeClr val="dk1"/>
                </a:solidFill>
                <a:latin typeface="Times New Roman" pitchFamily="18" charset="0"/>
                <a:cs typeface="Times New Roman" pitchFamily="18" charset="0"/>
              </a:rPr>
              <a:t>, “Space strategy and governance of ESA small member states,” Acta Astronaut. 142, 112–120 (2018).</a:t>
            </a:r>
          </a:p>
          <a:p>
            <a:pPr marL="457200" lvl="0" indent="-317500" algn="l" rtl="0">
              <a:spcBef>
                <a:spcPts val="0"/>
              </a:spcBef>
              <a:spcAft>
                <a:spcPts val="0"/>
              </a:spcAft>
              <a:buClr>
                <a:schemeClr val="dk1"/>
              </a:buClr>
              <a:buSzPts val="1400"/>
              <a:buAutoNum type="arabicPeriod"/>
            </a:pPr>
            <a:r>
              <a:rPr lang="en-US" dirty="0">
                <a:solidFill>
                  <a:schemeClr val="dk1"/>
                </a:solidFill>
                <a:latin typeface="Times New Roman" pitchFamily="18" charset="0"/>
                <a:cs typeface="Times New Roman" pitchFamily="18" charset="0"/>
              </a:rPr>
              <a:t>Stephane </a:t>
            </a:r>
            <a:r>
              <a:rPr lang="en-US" dirty="0" err="1">
                <a:solidFill>
                  <a:schemeClr val="dk1"/>
                </a:solidFill>
                <a:latin typeface="Times New Roman" pitchFamily="18" charset="0"/>
                <a:cs typeface="Times New Roman" pitchFamily="18" charset="0"/>
              </a:rPr>
              <a:t>Mazouffre</a:t>
            </a:r>
            <a:r>
              <a:rPr lang="en-US" dirty="0">
                <a:solidFill>
                  <a:schemeClr val="dk1"/>
                </a:solidFill>
                <a:latin typeface="Times New Roman" pitchFamily="18" charset="0"/>
                <a:cs typeface="Times New Roman" pitchFamily="18" charset="0"/>
              </a:rPr>
              <a:t>, University of  Orleans, France. topic - Electric Propulsion for satellites and spacecrafts: established technologies and novel approaches. Received 15th Jan 2015, revised 9th Feb 2016, accepted for publication 15th Feb 2016, Published on 6th April.</a:t>
            </a:r>
          </a:p>
          <a:p>
            <a:pPr marL="457200" lvl="0" indent="-317500" algn="l" rtl="0">
              <a:spcBef>
                <a:spcPts val="0"/>
              </a:spcBef>
              <a:spcAft>
                <a:spcPts val="0"/>
              </a:spcAft>
              <a:buClr>
                <a:schemeClr val="dk1"/>
              </a:buClr>
              <a:buSzPts val="1400"/>
              <a:buAutoNum type="arabicPeriod"/>
            </a:pPr>
            <a:r>
              <a:rPr lang="en-US" dirty="0">
                <a:solidFill>
                  <a:schemeClr val="dk1"/>
                </a:solidFill>
                <a:latin typeface="Times New Roman" pitchFamily="18" charset="0"/>
                <a:cs typeface="Times New Roman" pitchFamily="18" charset="0"/>
              </a:rPr>
              <a:t>4D. </a:t>
            </a:r>
            <a:r>
              <a:rPr lang="en-US" dirty="0" err="1">
                <a:solidFill>
                  <a:schemeClr val="dk1"/>
                </a:solidFill>
                <a:latin typeface="Times New Roman" pitchFamily="18" charset="0"/>
                <a:cs typeface="Times New Roman" pitchFamily="18" charset="0"/>
              </a:rPr>
              <a:t>Bhattacherjee</a:t>
            </a:r>
            <a:r>
              <a:rPr lang="en-US" dirty="0">
                <a:solidFill>
                  <a:schemeClr val="dk1"/>
                </a:solidFill>
                <a:latin typeface="Times New Roman" pitchFamily="18" charset="0"/>
                <a:cs typeface="Times New Roman" pitchFamily="18" charset="0"/>
              </a:rPr>
              <a:t>, W. Aqeel, I. N. Bozkurt, A. Aguirre, B. Chandrasekaran, P. B. Godfrey, G. Laughlin, B. </a:t>
            </a:r>
            <a:r>
              <a:rPr lang="en-US" dirty="0" err="1">
                <a:solidFill>
                  <a:schemeClr val="dk1"/>
                </a:solidFill>
                <a:latin typeface="Times New Roman" pitchFamily="18" charset="0"/>
                <a:cs typeface="Times New Roman" pitchFamily="18" charset="0"/>
              </a:rPr>
              <a:t>Maggs</a:t>
            </a:r>
            <a:r>
              <a:rPr lang="en-US" dirty="0">
                <a:solidFill>
                  <a:schemeClr val="dk1"/>
                </a:solidFill>
                <a:latin typeface="Times New Roman" pitchFamily="18" charset="0"/>
                <a:cs typeface="Times New Roman" pitchFamily="18" charset="0"/>
              </a:rPr>
              <a:t>, and A. Singla, “Gearing up for the 21st century space race,” in Hot Nets’ 18: Proceedings of the 17th ACM Workshop on Hot Topics in Networks (ACM Press, 2018).</a:t>
            </a:r>
          </a:p>
          <a:p>
            <a:pPr marL="457200" lvl="0" indent="-317500" algn="l" rtl="0">
              <a:spcBef>
                <a:spcPts val="0"/>
              </a:spcBef>
              <a:spcAft>
                <a:spcPts val="0"/>
              </a:spcAft>
              <a:buClr>
                <a:schemeClr val="dk1"/>
              </a:buClr>
              <a:buSzPts val="1400"/>
              <a:buAutoNum type="arabicPeriod"/>
            </a:pPr>
            <a:r>
              <a:rPr lang="en-US" dirty="0">
                <a:solidFill>
                  <a:schemeClr val="dk1"/>
                </a:solidFill>
                <a:latin typeface="Times New Roman" pitchFamily="18" charset="0"/>
                <a:cs typeface="Times New Roman" pitchFamily="18" charset="0"/>
              </a:rPr>
              <a:t>8Y. Ding, H. Fan, D. Ma et al., “Extending service life of hall thrusters: Recent progress and future challenges,” Rev. Mod. Plasma Phys. 3, 15 (2019).</a:t>
            </a:r>
          </a:p>
          <a:p>
            <a:pPr marL="457200" lvl="0" indent="-317500" algn="l" rtl="0">
              <a:spcBef>
                <a:spcPts val="0"/>
              </a:spcBef>
              <a:spcAft>
                <a:spcPts val="0"/>
              </a:spcAft>
              <a:buClr>
                <a:schemeClr val="dk1"/>
              </a:buClr>
              <a:buSzPts val="1400"/>
              <a:buAutoNum type="arabicPeriod"/>
            </a:pPr>
            <a:r>
              <a:rPr lang="en-US" dirty="0">
                <a:solidFill>
                  <a:schemeClr val="dk1"/>
                </a:solidFill>
                <a:latin typeface="Times New Roman" pitchFamily="18" charset="0"/>
                <a:cs typeface="Times New Roman" pitchFamily="18" charset="0"/>
              </a:rPr>
              <a:t>Drawbacks- 1)  </a:t>
            </a:r>
            <a:r>
              <a:rPr lang="en-US" u="sng" dirty="0">
                <a:solidFill>
                  <a:schemeClr val="dk1"/>
                </a:solidFill>
                <a:latin typeface="Times New Roman" pitchFamily="18" charset="0"/>
                <a:cs typeface="Times New Roman" pitchFamily="18" charset="0"/>
                <a:hlinkClick r:id="rId2">
                  <a:extLst>
                    <a:ext uri="{A12FA001-AC4F-418D-AE19-62706E023703}">
                      <ahyp:hlinkClr xmlns:ahyp="http://schemas.microsoft.com/office/drawing/2018/hyperlinkcolor" xmlns="" val="tx"/>
                    </a:ext>
                  </a:extLst>
                </a:hlinkClick>
              </a:rPr>
              <a:t>https://www.nasa.gov/centers/glenn/technology/Ion_Propulsion1.html</a:t>
            </a:r>
            <a:r>
              <a:rPr lang="en-US" dirty="0">
                <a:solidFill>
                  <a:schemeClr val="dk1"/>
                </a:solidFill>
                <a:latin typeface="Times New Roman" pitchFamily="18" charset="0"/>
                <a:cs typeface="Times New Roman" pitchFamily="18" charset="0"/>
              </a:rPr>
              <a:t> ,                                                    2) </a:t>
            </a:r>
            <a:r>
              <a:rPr lang="en-US" u="sng" dirty="0">
                <a:solidFill>
                  <a:schemeClr val="dk1"/>
                </a:solidFill>
                <a:latin typeface="Times New Roman" pitchFamily="18" charset="0"/>
                <a:cs typeface="Times New Roman" pitchFamily="18" charset="0"/>
                <a:hlinkClick r:id="rId3">
                  <a:extLst>
                    <a:ext uri="{A12FA001-AC4F-418D-AE19-62706E023703}">
                      <ahyp:hlinkClr xmlns:ahyp="http://schemas.microsoft.com/office/drawing/2018/hyperlinkcolor" xmlns="" val="tx"/>
                    </a:ext>
                  </a:extLst>
                </a:hlinkClick>
              </a:rPr>
              <a:t>https://www.nap.edu/read/10254/chapter/12#68</a:t>
            </a:r>
            <a:r>
              <a:rPr lang="en-US" dirty="0">
                <a:solidFill>
                  <a:schemeClr val="dk1"/>
                </a:solidFill>
                <a:latin typeface="Times New Roman" pitchFamily="18" charset="0"/>
                <a:cs typeface="Times New Roman" pitchFamily="18" charset="0"/>
              </a:rPr>
              <a:t> , 3)  </a:t>
            </a:r>
            <a:r>
              <a:rPr lang="en-US" u="sng" dirty="0">
                <a:solidFill>
                  <a:schemeClr val="dk1"/>
                </a:solidFill>
                <a:latin typeface="Times New Roman" pitchFamily="18" charset="0"/>
                <a:cs typeface="Times New Roman" pitchFamily="18" charset="0"/>
                <a:hlinkClick r:id="rId4">
                  <a:extLst>
                    <a:ext uri="{A12FA001-AC4F-418D-AE19-62706E023703}">
                      <ahyp:hlinkClr xmlns:ahyp="http://schemas.microsoft.com/office/drawing/2018/hyperlinkcolor" xmlns="" val="tx"/>
                    </a:ext>
                  </a:extLst>
                </a:hlinkClick>
              </a:rPr>
              <a:t>https://www.livescience.com/37504-facts-about-xenon.html</a:t>
            </a:r>
            <a:r>
              <a:rPr lang="en-US" dirty="0">
                <a:solidFill>
                  <a:schemeClr val="dk1"/>
                </a:solidFill>
                <a:latin typeface="Times New Roman" pitchFamily="18" charset="0"/>
                <a:cs typeface="Times New Roman" pitchFamily="18" charset="0"/>
              </a:rPr>
              <a:t> </a:t>
            </a:r>
          </a:p>
          <a:p>
            <a:pPr marL="457200" lvl="0" indent="-317500" algn="l" rtl="0">
              <a:spcBef>
                <a:spcPts val="0"/>
              </a:spcBef>
              <a:spcAft>
                <a:spcPts val="0"/>
              </a:spcAft>
              <a:buClr>
                <a:schemeClr val="dk1"/>
              </a:buClr>
              <a:buSzPts val="1400"/>
              <a:buAutoNum type="arabicPeriod"/>
            </a:pPr>
            <a:r>
              <a:rPr lang="en-US" dirty="0">
                <a:solidFill>
                  <a:schemeClr val="dk1"/>
                </a:solidFill>
                <a:latin typeface="Times New Roman" pitchFamily="18" charset="0"/>
                <a:cs typeface="Times New Roman" pitchFamily="18" charset="0"/>
              </a:rPr>
              <a:t>General sites used for gathering </a:t>
            </a:r>
            <a:r>
              <a:rPr lang="en-US" dirty="0" err="1">
                <a:solidFill>
                  <a:schemeClr val="dk1"/>
                </a:solidFill>
                <a:latin typeface="Times New Roman" pitchFamily="18" charset="0"/>
                <a:cs typeface="Times New Roman" pitchFamily="18" charset="0"/>
              </a:rPr>
              <a:t>informations</a:t>
            </a:r>
            <a:r>
              <a:rPr lang="en-US" dirty="0">
                <a:solidFill>
                  <a:schemeClr val="dk1"/>
                </a:solidFill>
                <a:latin typeface="Times New Roman" pitchFamily="18" charset="0"/>
                <a:cs typeface="Times New Roman" pitchFamily="18" charset="0"/>
              </a:rPr>
              <a:t>:-                                                                                                                               1) </a:t>
            </a:r>
            <a:r>
              <a:rPr lang="en-US" u="sng" dirty="0">
                <a:solidFill>
                  <a:schemeClr val="dk1"/>
                </a:solidFill>
                <a:latin typeface="Times New Roman" pitchFamily="18" charset="0"/>
                <a:cs typeface="Times New Roman" pitchFamily="18" charset="0"/>
                <a:hlinkClick r:id="rId5">
                  <a:extLst>
                    <a:ext uri="{A12FA001-AC4F-418D-AE19-62706E023703}">
                      <ahyp:hlinkClr xmlns:ahyp="http://schemas.microsoft.com/office/drawing/2018/hyperlinkcolor" xmlns="" val="tx"/>
                    </a:ext>
                  </a:extLst>
                </a:hlinkClick>
              </a:rPr>
              <a:t>https://solarsystem.nasa.gov/missions/dawn/technology/ion-propulsion/</a:t>
            </a:r>
            <a:r>
              <a:rPr lang="en-US" dirty="0">
                <a:solidFill>
                  <a:schemeClr val="dk1"/>
                </a:solidFill>
                <a:latin typeface="Times New Roman" pitchFamily="18" charset="0"/>
                <a:cs typeface="Times New Roman" pitchFamily="18" charset="0"/>
              </a:rPr>
              <a:t>  , </a:t>
            </a:r>
          </a:p>
          <a:p>
            <a:pPr marL="457200" lvl="0" indent="0" algn="l" rtl="0">
              <a:spcBef>
                <a:spcPts val="800"/>
              </a:spcBef>
              <a:spcAft>
                <a:spcPts val="0"/>
              </a:spcAft>
              <a:buNone/>
            </a:pPr>
            <a:r>
              <a:rPr lang="en-US" dirty="0">
                <a:solidFill>
                  <a:schemeClr val="dk1"/>
                </a:solidFill>
                <a:latin typeface="Times New Roman" pitchFamily="18" charset="0"/>
                <a:cs typeface="Times New Roman" pitchFamily="18" charset="0"/>
              </a:rPr>
              <a:t>2)</a:t>
            </a:r>
            <a:r>
              <a:rPr lang="en-US" u="sng" dirty="0">
                <a:solidFill>
                  <a:schemeClr val="dk1"/>
                </a:solidFill>
                <a:latin typeface="Times New Roman" pitchFamily="18" charset="0"/>
                <a:cs typeface="Times New Roman" pitchFamily="18" charset="0"/>
                <a:hlinkClick r:id="rId6">
                  <a:extLst>
                    <a:ext uri="{A12FA001-AC4F-418D-AE19-62706E023703}">
                      <ahyp:hlinkClr xmlns:ahyp="http://schemas.microsoft.com/office/drawing/2018/hyperlinkcolor" xmlns="" val="tx"/>
                    </a:ext>
                  </a:extLst>
                </a:hlinkClick>
              </a:rPr>
              <a:t>https://www.researchgate.net/publication/264977125_Short_Review_on_Electric_Propulsion_System_Ion_Thruster</a:t>
            </a:r>
            <a:r>
              <a:rPr lang="en-US" dirty="0">
                <a:solidFill>
                  <a:schemeClr val="dk1"/>
                </a:solidFill>
                <a:latin typeface="Times New Roman" pitchFamily="18" charset="0"/>
                <a:cs typeface="Times New Roman" pitchFamily="18" charset="0"/>
              </a:rPr>
              <a:t> </a:t>
            </a:r>
          </a:p>
          <a:p>
            <a:pPr marL="457200" lvl="0" indent="0" algn="l" rtl="0">
              <a:spcBef>
                <a:spcPts val="800"/>
              </a:spcBef>
              <a:spcAft>
                <a:spcPts val="0"/>
              </a:spcAft>
              <a:buNone/>
            </a:pPr>
            <a:r>
              <a:rPr lang="en-US" dirty="0">
                <a:solidFill>
                  <a:schemeClr val="dk1"/>
                </a:solidFill>
                <a:latin typeface="Times New Roman" pitchFamily="18" charset="0"/>
                <a:cs typeface="Times New Roman" pitchFamily="18" charset="0"/>
              </a:rPr>
              <a:t>3)</a:t>
            </a:r>
            <a:r>
              <a:rPr lang="en-US" u="sng" dirty="0">
                <a:solidFill>
                  <a:schemeClr val="dk1"/>
                </a:solidFill>
                <a:latin typeface="Times New Roman" pitchFamily="18" charset="0"/>
                <a:cs typeface="Times New Roman" pitchFamily="18" charset="0"/>
                <a:hlinkClick r:id="rId7">
                  <a:extLst>
                    <a:ext uri="{A12FA001-AC4F-418D-AE19-62706E023703}">
                      <ahyp:hlinkClr xmlns:ahyp="http://schemas.microsoft.com/office/drawing/2018/hyperlinkcolor" xmlns="" val="tx"/>
                    </a:ext>
                  </a:extLst>
                </a:hlinkClick>
              </a:rPr>
              <a:t>https://www.esa.int/Enabling_Support/Space_Engineering_Technology/What_is_Electric_propulsion</a:t>
            </a:r>
            <a:r>
              <a:rPr lang="en-US" dirty="0">
                <a:solidFill>
                  <a:schemeClr val="dk1"/>
                </a:solidFill>
                <a:latin typeface="Times New Roman" pitchFamily="18" charset="0"/>
                <a:cs typeface="Times New Roman" pitchFamily="18" charset="0"/>
              </a:rPr>
              <a:t>  </a:t>
            </a:r>
          </a:p>
          <a:p>
            <a:pPr marL="457200" lvl="0" indent="0" algn="l" rtl="0">
              <a:spcBef>
                <a:spcPts val="800"/>
              </a:spcBef>
              <a:spcAft>
                <a:spcPts val="0"/>
              </a:spcAft>
              <a:buNone/>
            </a:pPr>
            <a:r>
              <a:rPr lang="en-US" dirty="0">
                <a:solidFill>
                  <a:schemeClr val="dk1"/>
                </a:solidFill>
                <a:latin typeface="Times New Roman" pitchFamily="18" charset="0"/>
                <a:cs typeface="Times New Roman" pitchFamily="18" charset="0"/>
              </a:rPr>
              <a:t>4)</a:t>
            </a:r>
            <a:r>
              <a:rPr lang="en-US" u="sng" dirty="0">
                <a:solidFill>
                  <a:schemeClr val="dk1"/>
                </a:solidFill>
                <a:latin typeface="Times New Roman" pitchFamily="18" charset="0"/>
                <a:cs typeface="Times New Roman" pitchFamily="18" charset="0"/>
                <a:hlinkClick r:id="rId8">
                  <a:extLst>
                    <a:ext uri="{A12FA001-AC4F-418D-AE19-62706E023703}">
                      <ahyp:hlinkClr xmlns:ahyp="http://schemas.microsoft.com/office/drawing/2018/hyperlinkcolor" xmlns="" val="tx"/>
                    </a:ext>
                  </a:extLst>
                </a:hlinkClick>
              </a:rPr>
              <a:t>https://www.nasa.gov/centers/marshall/pdf/100403main_electric_propulsion.pdf</a:t>
            </a:r>
            <a:r>
              <a:rPr lang="en-US" dirty="0">
                <a:solidFill>
                  <a:schemeClr val="dk1"/>
                </a:solidFill>
                <a:latin typeface="Times New Roman" pitchFamily="18" charset="0"/>
                <a:cs typeface="Times New Roman" pitchFamily="18" charset="0"/>
              </a:rPr>
              <a:t> </a:t>
            </a:r>
          </a:p>
          <a:p>
            <a:pPr marL="457200" lvl="0" indent="0" algn="l" rtl="0">
              <a:spcBef>
                <a:spcPts val="800"/>
              </a:spcBef>
              <a:spcAft>
                <a:spcPts val="0"/>
              </a:spcAft>
              <a:buNone/>
            </a:pPr>
            <a:r>
              <a:rPr lang="en-US" dirty="0">
                <a:solidFill>
                  <a:schemeClr val="dk1"/>
                </a:solidFill>
                <a:latin typeface="Times New Roman" pitchFamily="18" charset="0"/>
                <a:cs typeface="Times New Roman" pitchFamily="18" charset="0"/>
              </a:rPr>
              <a:t>5)</a:t>
            </a:r>
            <a:r>
              <a:rPr lang="en-US" u="sng" dirty="0">
                <a:solidFill>
                  <a:schemeClr val="dk1"/>
                </a:solidFill>
                <a:latin typeface="Times New Roman" pitchFamily="18" charset="0"/>
                <a:cs typeface="Times New Roman" pitchFamily="18" charset="0"/>
                <a:hlinkClick r:id="rId2">
                  <a:extLst>
                    <a:ext uri="{A12FA001-AC4F-418D-AE19-62706E023703}">
                      <ahyp:hlinkClr xmlns:ahyp="http://schemas.microsoft.com/office/drawing/2018/hyperlinkcolor" xmlns="" val="tx"/>
                    </a:ext>
                  </a:extLst>
                </a:hlinkClick>
              </a:rPr>
              <a:t>https://www.nasa.gov/centers/glenn/technology/Ion_Propulsion1.html</a:t>
            </a:r>
            <a:r>
              <a:rPr lang="en-US" dirty="0">
                <a:solidFill>
                  <a:schemeClr val="dk1"/>
                </a:solidFill>
                <a:latin typeface="Times New Roman" pitchFamily="18" charset="0"/>
                <a:cs typeface="Times New Roman" pitchFamily="18" charset="0"/>
              </a:rPr>
              <a:t> </a:t>
            </a:r>
          </a:p>
          <a:p>
            <a:endParaRPr lang="en-IN" dirty="0"/>
          </a:p>
        </p:txBody>
      </p:sp>
      <p:sp>
        <p:nvSpPr>
          <p:cNvPr id="4" name="Date Placeholder 3"/>
          <p:cNvSpPr>
            <a:spLocks noGrp="1"/>
          </p:cNvSpPr>
          <p:nvPr>
            <p:ph type="dt" sz="half" idx="10"/>
          </p:nvPr>
        </p:nvSpPr>
        <p:spPr/>
        <p:txBody>
          <a:bodyPr/>
          <a:lstStyle/>
          <a:p>
            <a:fld id="{D192513E-EC58-44BD-8090-5F57995EB07C}"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32</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1794988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8787A9-2397-93EC-E1EF-7E35D0DE8CC8}"/>
              </a:ext>
            </a:extLst>
          </p:cNvPr>
          <p:cNvSpPr>
            <a:spLocks noGrp="1"/>
          </p:cNvSpPr>
          <p:nvPr>
            <p:ph type="title"/>
          </p:nvPr>
        </p:nvSpPr>
        <p:spPr>
          <a:xfrm>
            <a:off x="524691" y="796199"/>
            <a:ext cx="10515600" cy="1325563"/>
          </a:xfrm>
        </p:spPr>
        <p:txBody>
          <a:bodyPr>
            <a:normAutofit/>
          </a:bodyPr>
          <a:lstStyle/>
          <a:p>
            <a:r>
              <a:rPr lang="en-IN" sz="3200" b="1" u="sng" dirty="0" smtClean="0">
                <a:latin typeface="Times New Roman" panose="02020603050405020304" pitchFamily="18" charset="0"/>
                <a:cs typeface="Times New Roman" panose="02020603050405020304" pitchFamily="18" charset="0"/>
              </a:rPr>
              <a:t>Objective of The Project:</a:t>
            </a:r>
            <a:endParaRPr lang="en-IN" sz="32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30E17ED7-D8A6-81D6-5393-576CB96B4D5B}"/>
              </a:ext>
            </a:extLst>
          </p:cNvPr>
          <p:cNvSpPr>
            <a:spLocks noGrp="1"/>
          </p:cNvSpPr>
          <p:nvPr>
            <p:ph idx="1"/>
          </p:nvPr>
        </p:nvSpPr>
        <p:spPr>
          <a:xfrm>
            <a:off x="367937" y="1930128"/>
            <a:ext cx="10515600" cy="4351338"/>
          </a:xfrm>
        </p:spPr>
        <p:txBody>
          <a:bodyPr/>
          <a:lstStyle/>
          <a:p>
            <a:pPr>
              <a:lnSpc>
                <a:spcPct val="150000"/>
              </a:lnSpc>
            </a:pPr>
            <a:r>
              <a:rPr lang="en-US" sz="2200" dirty="0">
                <a:latin typeface="Times New Roman" panose="02020603050405020304" pitchFamily="18" charset="0"/>
                <a:cs typeface="Times New Roman" panose="02020603050405020304" pitchFamily="18" charset="0"/>
              </a:rPr>
              <a:t>To show the working of electric propulsion on Earth’s atmosphere.</a:t>
            </a:r>
          </a:p>
          <a:p>
            <a:pPr>
              <a:lnSpc>
                <a:spcPct val="150000"/>
              </a:lnSpc>
            </a:pPr>
            <a:r>
              <a:rPr lang="en-US" sz="2200" dirty="0">
                <a:latin typeface="Times New Roman" panose="02020603050405020304" pitchFamily="18" charset="0"/>
                <a:cs typeface="Times New Roman" panose="02020603050405020304" pitchFamily="18" charset="0"/>
              </a:rPr>
              <a:t>To study, give ideas and add values to the present research done on the present scenario of Electric Propulsion.</a:t>
            </a:r>
          </a:p>
          <a:p>
            <a:pPr>
              <a:lnSpc>
                <a:spcPct val="150000"/>
              </a:lnSpc>
            </a:pPr>
            <a:r>
              <a:rPr lang="en-US" sz="2200" dirty="0">
                <a:latin typeface="Times New Roman" panose="02020603050405020304" pitchFamily="18" charset="0"/>
                <a:cs typeface="Times New Roman" panose="02020603050405020304" pitchFamily="18" charset="0"/>
              </a:rPr>
              <a:t>A detailed study about the thrust generated by Electric Propulsion under different conditions.</a:t>
            </a:r>
          </a:p>
          <a:p>
            <a:endParaRPr lang="en-IN" dirty="0"/>
          </a:p>
        </p:txBody>
      </p:sp>
      <p:sp>
        <p:nvSpPr>
          <p:cNvPr id="4" name="Date Placeholder 3"/>
          <p:cNvSpPr>
            <a:spLocks noGrp="1"/>
          </p:cNvSpPr>
          <p:nvPr>
            <p:ph type="dt" sz="half" idx="10"/>
          </p:nvPr>
        </p:nvSpPr>
        <p:spPr/>
        <p:txBody>
          <a:bodyPr/>
          <a:lstStyle/>
          <a:p>
            <a:fld id="{1087E19C-56E6-40C2-AC86-6C3DC3F4E742}"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4</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15275435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B2E049-73CA-DA3D-79C3-CABC22C7A0D7}"/>
              </a:ext>
            </a:extLst>
          </p:cNvPr>
          <p:cNvSpPr>
            <a:spLocks noGrp="1"/>
          </p:cNvSpPr>
          <p:nvPr>
            <p:ph type="title"/>
          </p:nvPr>
        </p:nvSpPr>
        <p:spPr>
          <a:xfrm>
            <a:off x="509451" y="705394"/>
            <a:ext cx="9849394" cy="881426"/>
          </a:xfrm>
        </p:spPr>
        <p:txBody>
          <a:bodyPr>
            <a:normAutofit/>
          </a:bodyPr>
          <a:lstStyle/>
          <a:p>
            <a:r>
              <a:rPr lang="en-IN" sz="3200" b="1" dirty="0" smtClean="0">
                <a:latin typeface="Times New Roman" panose="02020603050405020304" pitchFamily="18" charset="0"/>
                <a:cs typeface="Times New Roman" panose="02020603050405020304" pitchFamily="18" charset="0"/>
              </a:rPr>
              <a:t> </a:t>
            </a:r>
            <a:r>
              <a:rPr lang="en-IN" sz="3200" b="1" u="sng" dirty="0" smtClean="0">
                <a:latin typeface="Times New Roman" panose="02020603050405020304" pitchFamily="18" charset="0"/>
                <a:cs typeface="Times New Roman" panose="02020603050405020304" pitchFamily="18" charset="0"/>
              </a:rPr>
              <a:t>METHODOLOGY</a:t>
            </a:r>
            <a:r>
              <a:rPr lang="en-IN" sz="3200" b="1" dirty="0" smtClean="0">
                <a:latin typeface="Times New Roman" panose="02020603050405020304" pitchFamily="18" charset="0"/>
                <a:cs typeface="Times New Roman" panose="02020603050405020304" pitchFamily="18" charset="0"/>
              </a:rPr>
              <a:t>:</a:t>
            </a:r>
            <a:endParaRPr lang="en-IN" sz="3200"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7C42B6E1-9A0F-A9D0-CCC3-8D9FBC4ABD71}"/>
              </a:ext>
            </a:extLst>
          </p:cNvPr>
          <p:cNvSpPr>
            <a:spLocks noGrp="1"/>
          </p:cNvSpPr>
          <p:nvPr>
            <p:ph idx="1"/>
          </p:nvPr>
        </p:nvSpPr>
        <p:spPr>
          <a:xfrm>
            <a:off x="444137" y="1319349"/>
            <a:ext cx="11014166" cy="4805363"/>
          </a:xfrm>
        </p:spPr>
        <p:txBody>
          <a:bodyPr>
            <a:normAutofit/>
          </a:bodyPr>
          <a:lstStyle/>
          <a:p>
            <a:pPr marL="0" indent="0" algn="ctr">
              <a:buNone/>
            </a:pPr>
            <a:endParaRPr lang="en-IN" sz="3500" dirty="0"/>
          </a:p>
          <a:p>
            <a:pPr algn="just"/>
            <a:r>
              <a:rPr lang="en-IN" sz="2200" dirty="0" smtClean="0"/>
              <a:t>This </a:t>
            </a:r>
            <a:r>
              <a:rPr lang="en-IN" sz="2200" dirty="0"/>
              <a:t>project falls under methodology of analytical research, this approach was taken because project is based on analysis of ion propulsion technology</a:t>
            </a:r>
            <a:r>
              <a:rPr lang="en-IN" sz="2200" dirty="0" smtClean="0"/>
              <a:t>.</a:t>
            </a:r>
            <a:endParaRPr lang="en-IN" sz="2200" dirty="0"/>
          </a:p>
          <a:p>
            <a:pPr algn="just"/>
            <a:r>
              <a:rPr lang="en-IN" sz="2200" dirty="0" smtClean="0"/>
              <a:t>We </a:t>
            </a:r>
            <a:r>
              <a:rPr lang="en-IN" sz="2200" dirty="0"/>
              <a:t>started with doing extensive research on the technology and came to conclusion </a:t>
            </a:r>
            <a:r>
              <a:rPr lang="en-IN" sz="2200" dirty="0" smtClean="0"/>
              <a:t>to setup </a:t>
            </a:r>
            <a:r>
              <a:rPr lang="en-IN" sz="2200" dirty="0"/>
              <a:t>an experimental setup that can demonstrate ionic properties under earth’s </a:t>
            </a:r>
            <a:r>
              <a:rPr lang="en-IN" sz="2200" dirty="0" smtClean="0"/>
              <a:t>atmosphere</a:t>
            </a:r>
            <a:endParaRPr lang="en-IN" sz="2200" dirty="0"/>
          </a:p>
          <a:p>
            <a:pPr algn="just"/>
            <a:r>
              <a:rPr lang="en-IN" sz="2200" dirty="0" smtClean="0"/>
              <a:t>This </a:t>
            </a:r>
            <a:r>
              <a:rPr lang="en-IN" sz="2200" dirty="0"/>
              <a:t>experiments uses Wimshurst machine and Leyden jars to generate high voltage without much of effort.</a:t>
            </a:r>
          </a:p>
          <a:p>
            <a:pPr algn="just"/>
            <a:r>
              <a:rPr lang="en-IN" sz="2200" dirty="0" err="1" smtClean="0"/>
              <a:t>Iono</a:t>
            </a:r>
            <a:r>
              <a:rPr lang="en-IN" sz="2200" dirty="0" smtClean="0"/>
              <a:t> craft and moving and blowing of a lit candle flame </a:t>
            </a:r>
            <a:r>
              <a:rPr lang="en-IN" sz="2200" dirty="0"/>
              <a:t>is the main demonstration of the project.</a:t>
            </a:r>
          </a:p>
          <a:p>
            <a:pPr algn="just"/>
            <a:r>
              <a:rPr lang="en-IN" sz="2200" dirty="0" smtClean="0"/>
              <a:t>In </a:t>
            </a:r>
            <a:r>
              <a:rPr lang="en-IN" sz="2200" dirty="0"/>
              <a:t>conclusion it </a:t>
            </a:r>
            <a:r>
              <a:rPr lang="en-IN" sz="2200" dirty="0" smtClean="0"/>
              <a:t>was </a:t>
            </a:r>
            <a:r>
              <a:rPr lang="en-IN" sz="2200" dirty="0"/>
              <a:t>found that current generation ion thrusters are not capable to produce significant </a:t>
            </a:r>
            <a:r>
              <a:rPr lang="en-IN" sz="2200" dirty="0" smtClean="0"/>
              <a:t>thrust for initial take off.</a:t>
            </a:r>
            <a:endParaRPr lang="en-IN" sz="2200" dirty="0"/>
          </a:p>
        </p:txBody>
      </p:sp>
      <p:sp>
        <p:nvSpPr>
          <p:cNvPr id="4" name="Date Placeholder 3"/>
          <p:cNvSpPr>
            <a:spLocks noGrp="1"/>
          </p:cNvSpPr>
          <p:nvPr>
            <p:ph type="dt" sz="half" idx="10"/>
          </p:nvPr>
        </p:nvSpPr>
        <p:spPr/>
        <p:txBody>
          <a:bodyPr/>
          <a:lstStyle/>
          <a:p>
            <a:fld id="{9D224779-8AC3-4506-8D5C-1DD145F30EA7}"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5</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3228351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32EB24-DAB3-4DB1-45F3-EA2B6E295E82}"/>
              </a:ext>
            </a:extLst>
          </p:cNvPr>
          <p:cNvSpPr>
            <a:spLocks noGrp="1"/>
          </p:cNvSpPr>
          <p:nvPr>
            <p:ph type="title"/>
          </p:nvPr>
        </p:nvSpPr>
        <p:spPr>
          <a:xfrm>
            <a:off x="248194" y="587829"/>
            <a:ext cx="11756572" cy="1573123"/>
          </a:xfrm>
        </p:spPr>
        <p:txBody>
          <a:bodyPr>
            <a:normAutofit fontScale="90000"/>
          </a:bodyPr>
          <a:lstStyle/>
          <a:p>
            <a:r>
              <a:rPr lang="en-IN" sz="2000" b="1" dirty="0" smtClean="0">
                <a:solidFill>
                  <a:schemeClr val="dk1"/>
                </a:solidFill>
                <a:latin typeface="Times New Roman" panose="02020603050405020304" pitchFamily="18" charset="0"/>
                <a:ea typeface="Merriweather"/>
                <a:cs typeface="Times New Roman" panose="02020603050405020304" pitchFamily="18" charset="0"/>
                <a:sym typeface="Merriweather"/>
              </a:rPr>
              <a:t/>
            </a:r>
            <a:br>
              <a:rPr lang="en-IN" sz="2000" b="1" dirty="0" smtClean="0">
                <a:solidFill>
                  <a:schemeClr val="dk1"/>
                </a:solidFill>
                <a:latin typeface="Times New Roman" panose="02020603050405020304" pitchFamily="18" charset="0"/>
                <a:ea typeface="Merriweather"/>
                <a:cs typeface="Times New Roman" panose="02020603050405020304" pitchFamily="18" charset="0"/>
                <a:sym typeface="Merriweather"/>
              </a:rPr>
            </a:br>
            <a:r>
              <a:rPr lang="en-IN" sz="3600" b="1" dirty="0" smtClean="0">
                <a:solidFill>
                  <a:schemeClr val="dk1"/>
                </a:solidFill>
                <a:latin typeface="Times New Roman" panose="02020603050405020304" pitchFamily="18" charset="0"/>
                <a:ea typeface="Merriweather"/>
                <a:cs typeface="Times New Roman" panose="02020603050405020304" pitchFamily="18" charset="0"/>
                <a:sym typeface="Merriweather"/>
              </a:rPr>
              <a:t>   </a:t>
            </a:r>
            <a:r>
              <a:rPr lang="en-IN" sz="3600" b="1" u="sng" dirty="0" smtClean="0">
                <a:solidFill>
                  <a:schemeClr val="dk1"/>
                </a:solidFill>
                <a:latin typeface="Times New Roman" pitchFamily="18" charset="0"/>
                <a:ea typeface="Merriweather"/>
                <a:cs typeface="Times New Roman" pitchFamily="18" charset="0"/>
                <a:sym typeface="Merriweather"/>
              </a:rPr>
              <a:t>INTRODUCTION:</a:t>
            </a:r>
            <a:r>
              <a:rPr lang="en-IN" sz="3600" b="1" dirty="0" smtClean="0">
                <a:solidFill>
                  <a:schemeClr val="dk1"/>
                </a:solidFill>
                <a:latin typeface="Arial" pitchFamily="34" charset="0"/>
                <a:ea typeface="Merriweather"/>
                <a:cs typeface="Arial" pitchFamily="34" charset="0"/>
                <a:sym typeface="Merriweather"/>
              </a:rPr>
              <a:t/>
            </a:r>
            <a:br>
              <a:rPr lang="en-IN" sz="3600" b="1" dirty="0" smtClean="0">
                <a:solidFill>
                  <a:schemeClr val="dk1"/>
                </a:solidFill>
                <a:latin typeface="Arial" pitchFamily="34" charset="0"/>
                <a:ea typeface="Merriweather"/>
                <a:cs typeface="Arial" pitchFamily="34" charset="0"/>
                <a:sym typeface="Merriweather"/>
              </a:rPr>
            </a:br>
            <a:r>
              <a:rPr lang="en-IN" sz="2000" b="1" dirty="0" smtClean="0">
                <a:solidFill>
                  <a:schemeClr val="dk1"/>
                </a:solidFill>
                <a:latin typeface="Times New Roman" panose="02020603050405020304" pitchFamily="18" charset="0"/>
                <a:ea typeface="Merriweather"/>
                <a:cs typeface="Times New Roman" panose="02020603050405020304" pitchFamily="18" charset="0"/>
                <a:sym typeface="Merriweather"/>
              </a:rPr>
              <a:t/>
            </a:r>
            <a:br>
              <a:rPr lang="en-IN" sz="2000" b="1" dirty="0" smtClean="0">
                <a:solidFill>
                  <a:schemeClr val="dk1"/>
                </a:solidFill>
                <a:latin typeface="Times New Roman" panose="02020603050405020304" pitchFamily="18" charset="0"/>
                <a:ea typeface="Merriweather"/>
                <a:cs typeface="Times New Roman" panose="02020603050405020304" pitchFamily="18" charset="0"/>
                <a:sym typeface="Merriweather"/>
              </a:rPr>
            </a:br>
            <a:r>
              <a:rPr lang="en-IN" sz="2000" b="1" dirty="0" smtClean="0">
                <a:solidFill>
                  <a:schemeClr val="dk1"/>
                </a:solidFill>
                <a:latin typeface="Times New Roman" panose="02020603050405020304" pitchFamily="18" charset="0"/>
                <a:ea typeface="Merriweather"/>
                <a:cs typeface="Times New Roman" panose="02020603050405020304" pitchFamily="18" charset="0"/>
                <a:sym typeface="Merriweather"/>
              </a:rPr>
              <a:t/>
            </a:r>
            <a:br>
              <a:rPr lang="en-IN" sz="2000" b="1" dirty="0" smtClean="0">
                <a:solidFill>
                  <a:schemeClr val="dk1"/>
                </a:solidFill>
                <a:latin typeface="Times New Roman" panose="02020603050405020304" pitchFamily="18" charset="0"/>
                <a:ea typeface="Merriweather"/>
                <a:cs typeface="Times New Roman" panose="02020603050405020304" pitchFamily="18" charset="0"/>
                <a:sym typeface="Merriweather"/>
              </a:rPr>
            </a:br>
            <a:r>
              <a:rPr lang="en-IN" sz="2700" b="1" dirty="0" smtClean="0">
                <a:solidFill>
                  <a:schemeClr val="dk1"/>
                </a:solidFill>
                <a:latin typeface="Times New Roman" panose="02020603050405020304" pitchFamily="18" charset="0"/>
                <a:ea typeface="Merriweather"/>
                <a:cs typeface="Times New Roman" panose="02020603050405020304" pitchFamily="18" charset="0"/>
                <a:sym typeface="Merriweather"/>
              </a:rPr>
              <a:t>   What Is Electric Propulsion?</a:t>
            </a:r>
            <a:r>
              <a:rPr lang="en-IN" sz="2800" b="1" u="sng" dirty="0">
                <a:solidFill>
                  <a:schemeClr val="dk1"/>
                </a:solidFill>
                <a:latin typeface="Times New Roman" panose="02020603050405020304" pitchFamily="18" charset="0"/>
                <a:ea typeface="Merriweather"/>
                <a:cs typeface="Times New Roman" panose="02020603050405020304" pitchFamily="18" charset="0"/>
                <a:sym typeface="Merriweather"/>
              </a:rPr>
              <a:t/>
            </a:r>
            <a:br>
              <a:rPr lang="en-IN" sz="2800" b="1" u="sng" dirty="0">
                <a:solidFill>
                  <a:schemeClr val="dk1"/>
                </a:solidFill>
                <a:latin typeface="Times New Roman" panose="02020603050405020304" pitchFamily="18" charset="0"/>
                <a:ea typeface="Merriweather"/>
                <a:cs typeface="Times New Roman" panose="02020603050405020304" pitchFamily="18" charset="0"/>
                <a:sym typeface="Merriweather"/>
              </a:rPr>
            </a:br>
            <a:endParaRPr lang="en-IN" sz="28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9CD15DC0-8F49-FB8B-5BC7-2C70EFCEA26D}"/>
              </a:ext>
            </a:extLst>
          </p:cNvPr>
          <p:cNvSpPr>
            <a:spLocks noGrp="1"/>
          </p:cNvSpPr>
          <p:nvPr>
            <p:ph idx="1"/>
          </p:nvPr>
        </p:nvSpPr>
        <p:spPr>
          <a:xfrm>
            <a:off x="326571" y="2073819"/>
            <a:ext cx="11118669" cy="4351338"/>
          </a:xfrm>
        </p:spPr>
        <p:txBody>
          <a:bodyPr>
            <a:normAutofit fontScale="62500" lnSpcReduction="20000"/>
          </a:bodyPr>
          <a:lstStyle/>
          <a:p>
            <a:pPr marL="457200" lvl="0" indent="-346075" algn="just" rtl="0">
              <a:lnSpc>
                <a:spcPct val="170000"/>
              </a:lnSpc>
              <a:spcBef>
                <a:spcPts val="0"/>
              </a:spcBef>
              <a:spcAft>
                <a:spcPts val="0"/>
              </a:spcAft>
              <a:buClr>
                <a:schemeClr val="dk1"/>
              </a:buClr>
              <a:buSzPct val="49000"/>
              <a:buFont typeface="Roboto"/>
              <a:buChar char="●"/>
            </a:pPr>
            <a:r>
              <a:rPr lang="en-US" sz="3200" dirty="0" smtClean="0">
                <a:solidFill>
                  <a:schemeClr val="dk1"/>
                </a:solidFill>
                <a:latin typeface="Times New Roman" pitchFamily="18" charset="0"/>
                <a:ea typeface="Roboto"/>
                <a:cs typeface="Times New Roman" pitchFamily="18" charset="0"/>
                <a:sym typeface="Roboto"/>
              </a:rPr>
              <a:t>Electric Propulsion(EP) is a class of space propulsion which makes use of electrical power to accelerate a propellant different possible electrical or magnetic means.</a:t>
            </a:r>
          </a:p>
          <a:p>
            <a:pPr marL="457200" lvl="0" indent="-346075" algn="just" rtl="0">
              <a:lnSpc>
                <a:spcPct val="170000"/>
              </a:lnSpc>
              <a:spcBef>
                <a:spcPts val="0"/>
              </a:spcBef>
              <a:spcAft>
                <a:spcPts val="0"/>
              </a:spcAft>
              <a:buClr>
                <a:schemeClr val="dk1"/>
              </a:buClr>
              <a:buSzPct val="49000"/>
              <a:buFont typeface="Roboto"/>
              <a:buChar char="●"/>
            </a:pPr>
            <a:r>
              <a:rPr lang="en-US" sz="3200" dirty="0" smtClean="0">
                <a:solidFill>
                  <a:schemeClr val="dk1"/>
                </a:solidFill>
                <a:latin typeface="Times New Roman" pitchFamily="18" charset="0"/>
                <a:ea typeface="Roboto"/>
                <a:cs typeface="Times New Roman" pitchFamily="18" charset="0"/>
                <a:sym typeface="Roboto"/>
              </a:rPr>
              <a:t>Unlike </a:t>
            </a:r>
            <a:r>
              <a:rPr lang="en-US" sz="3200" dirty="0">
                <a:solidFill>
                  <a:schemeClr val="dk1"/>
                </a:solidFill>
                <a:latin typeface="Times New Roman" pitchFamily="18" charset="0"/>
                <a:ea typeface="Roboto"/>
                <a:cs typeface="Times New Roman" pitchFamily="18" charset="0"/>
                <a:sym typeface="Roboto"/>
              </a:rPr>
              <a:t>Chemical systems, electric propulsion requires very little </a:t>
            </a:r>
            <a:r>
              <a:rPr lang="en-US" sz="3200" dirty="0" smtClean="0">
                <a:solidFill>
                  <a:schemeClr val="dk1"/>
                </a:solidFill>
                <a:latin typeface="Times New Roman" pitchFamily="18" charset="0"/>
                <a:ea typeface="Roboto"/>
                <a:cs typeface="Times New Roman" pitchFamily="18" charset="0"/>
                <a:sym typeface="Roboto"/>
              </a:rPr>
              <a:t>mass </a:t>
            </a:r>
            <a:r>
              <a:rPr lang="en-US" sz="3200" dirty="0">
                <a:solidFill>
                  <a:schemeClr val="dk1"/>
                </a:solidFill>
                <a:latin typeface="Times New Roman" pitchFamily="18" charset="0"/>
                <a:ea typeface="Roboto"/>
                <a:cs typeface="Times New Roman" pitchFamily="18" charset="0"/>
                <a:sym typeface="Roboto"/>
              </a:rPr>
              <a:t>to accelerate a spacecraft.</a:t>
            </a:r>
          </a:p>
          <a:p>
            <a:pPr marL="457200" lvl="0" indent="-346075" algn="just" rtl="0">
              <a:lnSpc>
                <a:spcPct val="170000"/>
              </a:lnSpc>
              <a:spcBef>
                <a:spcPts val="0"/>
              </a:spcBef>
              <a:spcAft>
                <a:spcPts val="0"/>
              </a:spcAft>
              <a:buClr>
                <a:schemeClr val="dk1"/>
              </a:buClr>
              <a:buSzPct val="49000"/>
              <a:buFont typeface="Roboto"/>
              <a:buChar char="●"/>
            </a:pPr>
            <a:r>
              <a:rPr lang="en-US" sz="3200" dirty="0">
                <a:solidFill>
                  <a:schemeClr val="dk1"/>
                </a:solidFill>
                <a:latin typeface="Times New Roman" pitchFamily="18" charset="0"/>
                <a:ea typeface="Roboto"/>
                <a:cs typeface="Times New Roman" pitchFamily="18" charset="0"/>
                <a:sym typeface="Roboto"/>
              </a:rPr>
              <a:t>Electric propulsion when compared with chemical propulsion is </a:t>
            </a:r>
            <a:r>
              <a:rPr lang="en-US" sz="3200" dirty="0" smtClean="0">
                <a:solidFill>
                  <a:schemeClr val="dk1"/>
                </a:solidFill>
                <a:latin typeface="Times New Roman" pitchFamily="18" charset="0"/>
                <a:ea typeface="Roboto"/>
                <a:cs typeface="Times New Roman" pitchFamily="18" charset="0"/>
                <a:sym typeface="Roboto"/>
              </a:rPr>
              <a:t>not limited </a:t>
            </a:r>
            <a:r>
              <a:rPr lang="en-US" sz="3200" dirty="0">
                <a:solidFill>
                  <a:schemeClr val="dk1"/>
                </a:solidFill>
                <a:latin typeface="Times New Roman" pitchFamily="18" charset="0"/>
                <a:ea typeface="Roboto"/>
                <a:cs typeface="Times New Roman" pitchFamily="18" charset="0"/>
                <a:sym typeface="Roboto"/>
              </a:rPr>
              <a:t>in </a:t>
            </a:r>
            <a:r>
              <a:rPr lang="en-US" sz="3200" dirty="0" smtClean="0">
                <a:solidFill>
                  <a:schemeClr val="dk1"/>
                </a:solidFill>
                <a:latin typeface="Times New Roman" pitchFamily="18" charset="0"/>
                <a:ea typeface="Roboto"/>
                <a:cs typeface="Times New Roman" pitchFamily="18" charset="0"/>
                <a:sym typeface="Roboto"/>
              </a:rPr>
              <a:t>energy</a:t>
            </a:r>
            <a:r>
              <a:rPr lang="en-US" sz="3200" dirty="0">
                <a:solidFill>
                  <a:schemeClr val="dk1"/>
                </a:solidFill>
                <a:latin typeface="Times New Roman" pitchFamily="18" charset="0"/>
                <a:ea typeface="Roboto"/>
                <a:cs typeface="Times New Roman" pitchFamily="18" charset="0"/>
                <a:sym typeface="Roboto"/>
              </a:rPr>
              <a:t>, but is only limited by the available electric power on-board </a:t>
            </a:r>
            <a:r>
              <a:rPr lang="en-US" sz="3200" dirty="0" smtClean="0">
                <a:solidFill>
                  <a:schemeClr val="dk1"/>
                </a:solidFill>
                <a:latin typeface="Times New Roman" pitchFamily="18" charset="0"/>
                <a:ea typeface="Roboto"/>
                <a:cs typeface="Times New Roman" pitchFamily="18" charset="0"/>
                <a:sym typeface="Roboto"/>
              </a:rPr>
              <a:t>spacecraft</a:t>
            </a:r>
            <a:r>
              <a:rPr lang="en-US" sz="3200" dirty="0">
                <a:solidFill>
                  <a:schemeClr val="dk1"/>
                </a:solidFill>
                <a:latin typeface="Times New Roman" pitchFamily="18" charset="0"/>
                <a:ea typeface="Roboto"/>
                <a:cs typeface="Times New Roman" pitchFamily="18" charset="0"/>
                <a:sym typeface="Roboto"/>
              </a:rPr>
              <a:t>.</a:t>
            </a:r>
          </a:p>
          <a:p>
            <a:pPr marL="457200" lvl="0" indent="-346075" algn="just" rtl="0">
              <a:lnSpc>
                <a:spcPct val="170000"/>
              </a:lnSpc>
              <a:spcBef>
                <a:spcPts val="0"/>
              </a:spcBef>
              <a:spcAft>
                <a:spcPts val="0"/>
              </a:spcAft>
              <a:buClr>
                <a:schemeClr val="dk1"/>
              </a:buClr>
              <a:buSzPct val="49000"/>
              <a:buFont typeface="Roboto"/>
              <a:buChar char="●"/>
            </a:pPr>
            <a:r>
              <a:rPr lang="en-US" sz="3200" dirty="0" smtClean="0">
                <a:solidFill>
                  <a:schemeClr val="dk1"/>
                </a:solidFill>
                <a:latin typeface="Times New Roman" pitchFamily="18" charset="0"/>
                <a:ea typeface="Roboto"/>
                <a:cs typeface="Times New Roman" pitchFamily="18" charset="0"/>
                <a:sym typeface="Roboto"/>
              </a:rPr>
              <a:t>NASA identified electric propulsion as a prime enabling technology for</a:t>
            </a:r>
          </a:p>
          <a:p>
            <a:pPr marL="457200" lvl="0" indent="-346075" algn="just" rtl="0">
              <a:lnSpc>
                <a:spcPct val="170000"/>
              </a:lnSpc>
              <a:spcBef>
                <a:spcPts val="0"/>
              </a:spcBef>
              <a:spcAft>
                <a:spcPts val="0"/>
              </a:spcAft>
              <a:buClr>
                <a:schemeClr val="dk1"/>
              </a:buClr>
              <a:buSzPct val="49000"/>
              <a:buFont typeface="Roboto"/>
              <a:buChar char="●"/>
            </a:pPr>
            <a:r>
              <a:rPr lang="en-US" sz="3200" dirty="0" smtClean="0">
                <a:solidFill>
                  <a:schemeClr val="dk1"/>
                </a:solidFill>
                <a:latin typeface="Times New Roman" pitchFamily="18" charset="0"/>
                <a:ea typeface="Roboto"/>
                <a:cs typeface="Times New Roman" pitchFamily="18" charset="0"/>
                <a:sym typeface="Roboto"/>
              </a:rPr>
              <a:t> future space exploration missions, space travel. </a:t>
            </a:r>
          </a:p>
          <a:p>
            <a:pPr marL="457200" lvl="0" indent="-346075" algn="just" rtl="0">
              <a:lnSpc>
                <a:spcPct val="170000"/>
              </a:lnSpc>
              <a:spcBef>
                <a:spcPts val="0"/>
              </a:spcBef>
              <a:spcAft>
                <a:spcPts val="0"/>
              </a:spcAft>
              <a:buClr>
                <a:schemeClr val="dk1"/>
              </a:buClr>
              <a:buSzPct val="49000"/>
              <a:buFont typeface="Roboto"/>
              <a:buChar char="●"/>
            </a:pPr>
            <a:r>
              <a:rPr lang="en-US" sz="3200" dirty="0" smtClean="0">
                <a:solidFill>
                  <a:schemeClr val="dk1"/>
                </a:solidFill>
                <a:latin typeface="Times New Roman" pitchFamily="18" charset="0"/>
                <a:ea typeface="Roboto"/>
                <a:cs typeface="Times New Roman" pitchFamily="18" charset="0"/>
                <a:sym typeface="Roboto"/>
              </a:rPr>
              <a:t>Electric </a:t>
            </a:r>
            <a:r>
              <a:rPr lang="en-US" sz="3200" dirty="0">
                <a:solidFill>
                  <a:schemeClr val="dk1"/>
                </a:solidFill>
                <a:latin typeface="Times New Roman" pitchFamily="18" charset="0"/>
                <a:ea typeface="Roboto"/>
                <a:cs typeface="Times New Roman" pitchFamily="18" charset="0"/>
                <a:sym typeface="Roboto"/>
              </a:rPr>
              <a:t>propulsion are intended to reduce fuel weight, decrease travel times </a:t>
            </a:r>
            <a:r>
              <a:rPr lang="en-US" sz="3200" dirty="0" smtClean="0">
                <a:solidFill>
                  <a:schemeClr val="dk1"/>
                </a:solidFill>
                <a:latin typeface="Times New Roman" pitchFamily="18" charset="0"/>
                <a:ea typeface="Roboto"/>
                <a:cs typeface="Times New Roman" pitchFamily="18" charset="0"/>
                <a:sym typeface="Roboto"/>
              </a:rPr>
              <a:t>to </a:t>
            </a:r>
            <a:r>
              <a:rPr lang="en-US" sz="3200" dirty="0">
                <a:solidFill>
                  <a:schemeClr val="dk1"/>
                </a:solidFill>
                <a:latin typeface="Times New Roman" pitchFamily="18" charset="0"/>
                <a:ea typeface="Roboto"/>
                <a:cs typeface="Times New Roman" pitchFamily="18" charset="0"/>
                <a:sym typeface="Roboto"/>
              </a:rPr>
              <a:t>other planets</a:t>
            </a:r>
          </a:p>
          <a:p>
            <a:endParaRPr lang="en-IN" dirty="0"/>
          </a:p>
        </p:txBody>
      </p:sp>
      <p:sp>
        <p:nvSpPr>
          <p:cNvPr id="4" name="Date Placeholder 3"/>
          <p:cNvSpPr>
            <a:spLocks noGrp="1"/>
          </p:cNvSpPr>
          <p:nvPr>
            <p:ph type="dt" sz="half" idx="10"/>
          </p:nvPr>
        </p:nvSpPr>
        <p:spPr/>
        <p:txBody>
          <a:bodyPr/>
          <a:lstStyle/>
          <a:p>
            <a:fld id="{9498D572-E7C7-412C-847A-4E56666E8921}"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6</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3701438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A9EC33B-EC8A-2AF8-F011-0E3434CFF142}"/>
              </a:ext>
            </a:extLst>
          </p:cNvPr>
          <p:cNvSpPr>
            <a:spLocks noGrp="1"/>
          </p:cNvSpPr>
          <p:nvPr>
            <p:ph type="title"/>
          </p:nvPr>
        </p:nvSpPr>
        <p:spPr>
          <a:xfrm>
            <a:off x="444137" y="587829"/>
            <a:ext cx="7785463" cy="828539"/>
          </a:xfrm>
        </p:spPr>
        <p:txBody>
          <a:bodyPr>
            <a:normAutofit fontScale="90000"/>
          </a:bodyPr>
          <a:lstStyle/>
          <a:p>
            <a:r>
              <a:rPr lang="en-US" sz="2400" b="1" dirty="0" smtClean="0">
                <a:latin typeface="Times New Roman" panose="02020603050405020304" pitchFamily="18" charset="0"/>
                <a:cs typeface="Times New Roman" panose="02020603050405020304" pitchFamily="18" charset="0"/>
              </a:rPr>
              <a:t/>
            </a:r>
            <a:br>
              <a:rPr lang="en-US" sz="2400" b="1" dirty="0" smtClean="0">
                <a:latin typeface="Times New Roman" panose="02020603050405020304" pitchFamily="18" charset="0"/>
                <a:cs typeface="Times New Roman" panose="02020603050405020304" pitchFamily="18" charset="0"/>
              </a:rPr>
            </a:br>
            <a:r>
              <a:rPr lang="en-US" sz="2400" b="1" dirty="0" smtClean="0">
                <a:latin typeface="Times New Roman" panose="02020603050405020304" pitchFamily="18" charset="0"/>
                <a:cs typeface="Times New Roman" panose="02020603050405020304" pitchFamily="18" charset="0"/>
              </a:rPr>
              <a:t/>
            </a:r>
            <a:br>
              <a:rPr lang="en-US" sz="2400" b="1" dirty="0" smtClean="0">
                <a:latin typeface="Times New Roman" panose="02020603050405020304" pitchFamily="18" charset="0"/>
                <a:cs typeface="Times New Roman" panose="02020603050405020304" pitchFamily="18" charset="0"/>
              </a:rPr>
            </a:br>
            <a:r>
              <a:rPr lang="en-US" sz="3100" b="1" dirty="0" smtClean="0">
                <a:latin typeface="Times New Roman" panose="02020603050405020304" pitchFamily="18" charset="0"/>
                <a:cs typeface="Times New Roman" panose="02020603050405020304" pitchFamily="18" charset="0"/>
              </a:rPr>
              <a:t>What Is An Ion Thruster?</a:t>
            </a:r>
            <a:r>
              <a:rPr lang="en-US" sz="3100" dirty="0"/>
              <a:t/>
            </a:r>
            <a:br>
              <a:rPr lang="en-US" sz="3100" dirty="0"/>
            </a:br>
            <a:endParaRPr lang="en-IN" sz="3100" dirty="0"/>
          </a:p>
        </p:txBody>
      </p:sp>
      <p:sp>
        <p:nvSpPr>
          <p:cNvPr id="3" name="Content Placeholder 2">
            <a:extLst>
              <a:ext uri="{FF2B5EF4-FFF2-40B4-BE49-F238E27FC236}">
                <a16:creationId xmlns:a16="http://schemas.microsoft.com/office/drawing/2014/main" xmlns="" id="{31FB8BFC-F83B-D404-0DAA-F06E2DFAC3F5}"/>
              </a:ext>
            </a:extLst>
          </p:cNvPr>
          <p:cNvSpPr>
            <a:spLocks noGrp="1"/>
          </p:cNvSpPr>
          <p:nvPr>
            <p:ph idx="1"/>
          </p:nvPr>
        </p:nvSpPr>
        <p:spPr>
          <a:xfrm>
            <a:off x="235131" y="1502228"/>
            <a:ext cx="11183983" cy="5001306"/>
          </a:xfrm>
        </p:spPr>
        <p:txBody>
          <a:bodyPr>
            <a:normAutofit/>
          </a:bodyPr>
          <a:lstStyle/>
          <a:p>
            <a:pPr marL="457200" lvl="0" indent="-346075" algn="just" rtl="0">
              <a:lnSpc>
                <a:spcPct val="150000"/>
              </a:lnSpc>
              <a:spcBef>
                <a:spcPts val="500"/>
              </a:spcBef>
              <a:spcAft>
                <a:spcPts val="0"/>
              </a:spcAft>
              <a:buClr>
                <a:schemeClr val="dk1"/>
              </a:buClr>
              <a:buSzPts val="1850"/>
              <a:buFont typeface="Roboto"/>
              <a:buChar char="●"/>
            </a:pPr>
            <a:r>
              <a:rPr lang="en-US" sz="2000" dirty="0">
                <a:latin typeface="Times New Roman" pitchFamily="18" charset="0"/>
                <a:ea typeface="Roboto"/>
                <a:cs typeface="Times New Roman" pitchFamily="18" charset="0"/>
                <a:sym typeface="Roboto"/>
              </a:rPr>
              <a:t>An ion thruster is a form of </a:t>
            </a:r>
            <a:r>
              <a:rPr lang="en-US" sz="2000" dirty="0">
                <a:uFill>
                  <a:noFill/>
                </a:uFill>
                <a:latin typeface="Times New Roman" pitchFamily="18" charset="0"/>
                <a:ea typeface="Roboto"/>
                <a:cs typeface="Times New Roman" pitchFamily="18" charset="0"/>
                <a:sym typeface="Roboto"/>
              </a:rPr>
              <a:t>electric propulsion</a:t>
            </a:r>
            <a:r>
              <a:rPr lang="en-US" sz="2000" dirty="0">
                <a:latin typeface="Times New Roman" pitchFamily="18" charset="0"/>
                <a:ea typeface="Roboto"/>
                <a:cs typeface="Times New Roman" pitchFamily="18" charset="0"/>
                <a:sym typeface="Roboto"/>
              </a:rPr>
              <a:t> used for </a:t>
            </a:r>
            <a:r>
              <a:rPr lang="en-US" sz="2000" dirty="0">
                <a:uFill>
                  <a:noFill/>
                </a:uFill>
                <a:latin typeface="Times New Roman" pitchFamily="18" charset="0"/>
                <a:ea typeface="Roboto"/>
                <a:cs typeface="Times New Roman" pitchFamily="18" charset="0"/>
                <a:sym typeface="Roboto"/>
              </a:rPr>
              <a:t>spacecraft propulsion</a:t>
            </a:r>
            <a:r>
              <a:rPr lang="en-US" sz="2000" dirty="0">
                <a:latin typeface="Times New Roman" pitchFamily="18" charset="0"/>
                <a:ea typeface="Roboto"/>
                <a:cs typeface="Times New Roman" pitchFamily="18" charset="0"/>
                <a:sym typeface="Roboto"/>
              </a:rPr>
              <a:t>. It creates </a:t>
            </a:r>
            <a:r>
              <a:rPr lang="en-US" sz="2000" dirty="0">
                <a:uFill>
                  <a:noFill/>
                </a:uFill>
                <a:latin typeface="Times New Roman" pitchFamily="18" charset="0"/>
                <a:ea typeface="Roboto"/>
                <a:cs typeface="Times New Roman" pitchFamily="18" charset="0"/>
                <a:sym typeface="Roboto"/>
              </a:rPr>
              <a:t>thrust</a:t>
            </a:r>
            <a:r>
              <a:rPr lang="en-US" sz="2000" dirty="0">
                <a:latin typeface="Times New Roman" pitchFamily="18" charset="0"/>
                <a:ea typeface="Roboto"/>
                <a:cs typeface="Times New Roman" pitchFamily="18" charset="0"/>
                <a:sym typeface="Roboto"/>
              </a:rPr>
              <a:t> by accelerating </a:t>
            </a:r>
            <a:r>
              <a:rPr lang="en-US" sz="2000" dirty="0">
                <a:uFill>
                  <a:noFill/>
                </a:uFill>
                <a:latin typeface="Times New Roman" pitchFamily="18" charset="0"/>
                <a:ea typeface="Roboto"/>
                <a:cs typeface="Times New Roman" pitchFamily="18" charset="0"/>
                <a:sym typeface="Roboto"/>
              </a:rPr>
              <a:t>ions</a:t>
            </a:r>
            <a:r>
              <a:rPr lang="en-US" sz="2000" dirty="0">
                <a:latin typeface="Times New Roman" pitchFamily="18" charset="0"/>
                <a:ea typeface="Roboto"/>
                <a:cs typeface="Times New Roman" pitchFamily="18" charset="0"/>
                <a:sym typeface="Roboto"/>
              </a:rPr>
              <a:t> using </a:t>
            </a:r>
            <a:r>
              <a:rPr lang="en-US" sz="2000" dirty="0">
                <a:uFill>
                  <a:noFill/>
                </a:uFill>
                <a:latin typeface="Times New Roman" pitchFamily="18" charset="0"/>
                <a:ea typeface="Roboto"/>
                <a:cs typeface="Times New Roman" pitchFamily="18" charset="0"/>
                <a:sym typeface="Roboto"/>
              </a:rPr>
              <a:t>electricity</a:t>
            </a:r>
            <a:r>
              <a:rPr lang="en-US" sz="2000" dirty="0">
                <a:latin typeface="Times New Roman" pitchFamily="18" charset="0"/>
                <a:ea typeface="Roboto"/>
                <a:cs typeface="Times New Roman" pitchFamily="18" charset="0"/>
                <a:sym typeface="Roboto"/>
              </a:rPr>
              <a:t>.</a:t>
            </a:r>
          </a:p>
          <a:p>
            <a:pPr marL="457200" lvl="0" indent="-346075" algn="just" rtl="0">
              <a:lnSpc>
                <a:spcPct val="150000"/>
              </a:lnSpc>
              <a:spcBef>
                <a:spcPts val="0"/>
              </a:spcBef>
              <a:spcAft>
                <a:spcPts val="0"/>
              </a:spcAft>
              <a:buClr>
                <a:schemeClr val="dk1"/>
              </a:buClr>
              <a:buSzPts val="1850"/>
              <a:buFont typeface="Roboto"/>
              <a:buChar char="●"/>
            </a:pPr>
            <a:r>
              <a:rPr lang="en-US" sz="2000" dirty="0">
                <a:latin typeface="Times New Roman" pitchFamily="18" charset="0"/>
                <a:ea typeface="Roboto"/>
                <a:cs typeface="Times New Roman" pitchFamily="18" charset="0"/>
                <a:sym typeface="Roboto"/>
              </a:rPr>
              <a:t>An Ion thruster ejects ion instead combustion gases to produce thrust.</a:t>
            </a:r>
          </a:p>
          <a:p>
            <a:pPr marL="457200" lvl="0" indent="-346075" algn="just" rtl="0">
              <a:lnSpc>
                <a:spcPct val="150000"/>
              </a:lnSpc>
              <a:spcBef>
                <a:spcPts val="0"/>
              </a:spcBef>
              <a:spcAft>
                <a:spcPts val="0"/>
              </a:spcAft>
              <a:buClr>
                <a:schemeClr val="dk1"/>
              </a:buClr>
              <a:buSzPts val="1850"/>
              <a:buFont typeface="Roboto"/>
              <a:buChar char="●"/>
            </a:pPr>
            <a:r>
              <a:rPr lang="en-US" sz="2000" dirty="0">
                <a:latin typeface="Times New Roman" pitchFamily="18" charset="0"/>
                <a:ea typeface="Roboto"/>
                <a:cs typeface="Times New Roman" pitchFamily="18" charset="0"/>
                <a:sym typeface="Roboto"/>
              </a:rPr>
              <a:t>An ion thruster ionizes a neutral gas by extracting some </a:t>
            </a:r>
            <a:r>
              <a:rPr lang="en-US" sz="2000" dirty="0">
                <a:uFill>
                  <a:noFill/>
                </a:uFill>
                <a:latin typeface="Times New Roman" pitchFamily="18" charset="0"/>
                <a:ea typeface="Roboto"/>
                <a:cs typeface="Times New Roman" pitchFamily="18" charset="0"/>
                <a:sym typeface="Roboto"/>
              </a:rPr>
              <a:t>electrons</a:t>
            </a:r>
            <a:r>
              <a:rPr lang="en-US" sz="2000" dirty="0">
                <a:latin typeface="Times New Roman" pitchFamily="18" charset="0"/>
                <a:ea typeface="Roboto"/>
                <a:cs typeface="Times New Roman" pitchFamily="18" charset="0"/>
                <a:sym typeface="Roboto"/>
              </a:rPr>
              <a:t> out of </a:t>
            </a:r>
            <a:r>
              <a:rPr lang="en-US" sz="2000" dirty="0">
                <a:uFill>
                  <a:noFill/>
                </a:uFill>
                <a:latin typeface="Times New Roman" pitchFamily="18" charset="0"/>
                <a:ea typeface="Roboto"/>
                <a:cs typeface="Times New Roman" pitchFamily="18" charset="0"/>
                <a:sym typeface="Roboto"/>
              </a:rPr>
              <a:t>atoms</a:t>
            </a:r>
            <a:r>
              <a:rPr lang="en-US" sz="2000" dirty="0">
                <a:latin typeface="Times New Roman" pitchFamily="18" charset="0"/>
                <a:ea typeface="Roboto"/>
                <a:cs typeface="Times New Roman" pitchFamily="18" charset="0"/>
                <a:sym typeface="Roboto"/>
              </a:rPr>
              <a:t>, creating a cloud of </a:t>
            </a:r>
            <a:r>
              <a:rPr lang="en-US" sz="2000" dirty="0">
                <a:uFill>
                  <a:noFill/>
                </a:uFill>
                <a:latin typeface="Times New Roman" pitchFamily="18" charset="0"/>
                <a:ea typeface="Roboto"/>
                <a:cs typeface="Times New Roman" pitchFamily="18" charset="0"/>
                <a:sym typeface="Roboto"/>
              </a:rPr>
              <a:t>positive ions</a:t>
            </a:r>
            <a:r>
              <a:rPr lang="en-US" sz="2000" dirty="0">
                <a:latin typeface="Times New Roman" pitchFamily="18" charset="0"/>
                <a:ea typeface="Roboto"/>
                <a:cs typeface="Times New Roman" pitchFamily="18" charset="0"/>
                <a:sym typeface="Roboto"/>
              </a:rPr>
              <a:t>.</a:t>
            </a:r>
          </a:p>
          <a:p>
            <a:pPr marL="457200" lvl="0" indent="-346075" algn="just" rtl="0">
              <a:lnSpc>
                <a:spcPct val="150000"/>
              </a:lnSpc>
              <a:spcBef>
                <a:spcPts val="0"/>
              </a:spcBef>
              <a:spcAft>
                <a:spcPts val="0"/>
              </a:spcAft>
              <a:buClr>
                <a:schemeClr val="dk1"/>
              </a:buClr>
              <a:buSzPts val="1850"/>
              <a:buFont typeface="Roboto"/>
              <a:buChar char="●"/>
            </a:pPr>
            <a:r>
              <a:rPr lang="en-US" sz="2000" dirty="0">
                <a:latin typeface="Times New Roman" pitchFamily="18" charset="0"/>
                <a:ea typeface="Roboto"/>
                <a:cs typeface="Times New Roman" pitchFamily="18" charset="0"/>
                <a:sym typeface="Roboto"/>
              </a:rPr>
              <a:t>These ion thrusters rely mainly on </a:t>
            </a:r>
            <a:r>
              <a:rPr lang="en-US" sz="2000" dirty="0">
                <a:uFill>
                  <a:noFill/>
                </a:uFill>
                <a:latin typeface="Times New Roman" pitchFamily="18" charset="0"/>
                <a:ea typeface="Roboto"/>
                <a:cs typeface="Times New Roman" pitchFamily="18" charset="0"/>
                <a:sym typeface="Roboto"/>
              </a:rPr>
              <a:t>electrostatics</a:t>
            </a:r>
            <a:r>
              <a:rPr lang="en-US" sz="2000" dirty="0">
                <a:latin typeface="Times New Roman" pitchFamily="18" charset="0"/>
                <a:ea typeface="Roboto"/>
                <a:cs typeface="Times New Roman" pitchFamily="18" charset="0"/>
                <a:sym typeface="Roboto"/>
              </a:rPr>
              <a:t> as ions are accelerated by the </a:t>
            </a:r>
            <a:r>
              <a:rPr lang="en-US" sz="2000" dirty="0">
                <a:uFill>
                  <a:noFill/>
                </a:uFill>
                <a:latin typeface="Times New Roman" pitchFamily="18" charset="0"/>
                <a:ea typeface="Roboto"/>
                <a:cs typeface="Times New Roman" pitchFamily="18" charset="0"/>
                <a:sym typeface="Roboto"/>
              </a:rPr>
              <a:t>Coulomb force</a:t>
            </a:r>
            <a:r>
              <a:rPr lang="en-US" sz="2000" dirty="0">
                <a:latin typeface="Times New Roman" pitchFamily="18" charset="0"/>
                <a:ea typeface="Roboto"/>
                <a:cs typeface="Times New Roman" pitchFamily="18" charset="0"/>
                <a:sym typeface="Roboto"/>
              </a:rPr>
              <a:t> along an </a:t>
            </a:r>
            <a:r>
              <a:rPr lang="en-US" sz="2000" dirty="0">
                <a:uFill>
                  <a:noFill/>
                </a:uFill>
                <a:latin typeface="Times New Roman" pitchFamily="18" charset="0"/>
                <a:ea typeface="Roboto"/>
                <a:cs typeface="Times New Roman" pitchFamily="18" charset="0"/>
                <a:sym typeface="Roboto"/>
              </a:rPr>
              <a:t>electric field</a:t>
            </a:r>
            <a:r>
              <a:rPr lang="en-US" sz="2000" dirty="0">
                <a:latin typeface="Times New Roman" pitchFamily="18" charset="0"/>
                <a:ea typeface="Roboto"/>
                <a:cs typeface="Times New Roman" pitchFamily="18" charset="0"/>
                <a:sym typeface="Roboto"/>
              </a:rPr>
              <a:t>.</a:t>
            </a:r>
          </a:p>
          <a:p>
            <a:pPr marL="457200" lvl="0" indent="-346075" algn="just" rtl="0">
              <a:lnSpc>
                <a:spcPct val="150000"/>
              </a:lnSpc>
              <a:spcBef>
                <a:spcPts val="0"/>
              </a:spcBef>
              <a:spcAft>
                <a:spcPts val="0"/>
              </a:spcAft>
              <a:buClr>
                <a:schemeClr val="dk1"/>
              </a:buClr>
              <a:buSzPts val="1850"/>
              <a:buFont typeface="Roboto"/>
              <a:buChar char="●"/>
            </a:pPr>
            <a:r>
              <a:rPr lang="en-US" sz="2000" dirty="0">
                <a:latin typeface="Times New Roman" pitchFamily="18" charset="0"/>
                <a:ea typeface="Roboto"/>
                <a:cs typeface="Times New Roman" pitchFamily="18" charset="0"/>
                <a:sym typeface="Roboto"/>
              </a:rPr>
              <a:t>Ion thruster must be operated for a long time for the spacecraft to reach its top speed.</a:t>
            </a:r>
          </a:p>
          <a:p>
            <a:pPr marL="457200" lvl="0" indent="-346075" algn="just" rtl="0">
              <a:lnSpc>
                <a:spcPct val="150000"/>
              </a:lnSpc>
              <a:spcBef>
                <a:spcPts val="0"/>
              </a:spcBef>
              <a:spcAft>
                <a:spcPts val="0"/>
              </a:spcAft>
              <a:buClr>
                <a:schemeClr val="dk1"/>
              </a:buClr>
              <a:buSzPts val="1850"/>
              <a:buFont typeface="Roboto"/>
              <a:buChar char="●"/>
            </a:pPr>
            <a:r>
              <a:rPr lang="en-US" sz="2000" dirty="0">
                <a:latin typeface="Times New Roman" pitchFamily="18" charset="0"/>
                <a:ea typeface="Roboto"/>
                <a:cs typeface="Times New Roman" pitchFamily="18" charset="0"/>
                <a:sym typeface="Roboto"/>
              </a:rPr>
              <a:t>Spacecrafts powered by these thrusters can reach speeds </a:t>
            </a:r>
            <a:r>
              <a:rPr lang="en-US" sz="2000" dirty="0" err="1">
                <a:latin typeface="Times New Roman" pitchFamily="18" charset="0"/>
                <a:ea typeface="Roboto"/>
                <a:cs typeface="Times New Roman" pitchFamily="18" charset="0"/>
                <a:sym typeface="Roboto"/>
              </a:rPr>
              <a:t>upto</a:t>
            </a:r>
            <a:r>
              <a:rPr lang="en-US" sz="2000" dirty="0">
                <a:latin typeface="Times New Roman" pitchFamily="18" charset="0"/>
                <a:ea typeface="Roboto"/>
                <a:cs typeface="Times New Roman" pitchFamily="18" charset="0"/>
                <a:sym typeface="Roboto"/>
              </a:rPr>
              <a:t> 90,000m/s.</a:t>
            </a:r>
          </a:p>
          <a:p>
            <a:endParaRPr lang="en-IN" dirty="0"/>
          </a:p>
        </p:txBody>
      </p:sp>
      <p:sp>
        <p:nvSpPr>
          <p:cNvPr id="4" name="Date Placeholder 3"/>
          <p:cNvSpPr>
            <a:spLocks noGrp="1"/>
          </p:cNvSpPr>
          <p:nvPr>
            <p:ph type="dt" sz="half" idx="10"/>
          </p:nvPr>
        </p:nvSpPr>
        <p:spPr/>
        <p:txBody>
          <a:bodyPr/>
          <a:lstStyle/>
          <a:p>
            <a:fld id="{9C614608-5CE4-4097-BF04-DD64D121790C}" type="datetime1">
              <a:rPr lang="en-IN" smtClean="0"/>
              <a:pPr/>
              <a:t>30-05-2022</a:t>
            </a:fld>
            <a:endParaRPr lang="en-IN"/>
          </a:p>
        </p:txBody>
      </p:sp>
      <p:sp>
        <p:nvSpPr>
          <p:cNvPr id="5" name="Slide Number Placeholder 4"/>
          <p:cNvSpPr>
            <a:spLocks noGrp="1"/>
          </p:cNvSpPr>
          <p:nvPr>
            <p:ph type="sldNum" sz="quarter" idx="12"/>
          </p:nvPr>
        </p:nvSpPr>
        <p:spPr/>
        <p:txBody>
          <a:bodyPr/>
          <a:lstStyle/>
          <a:p>
            <a:fld id="{ED149FB6-D204-4D7C-BC69-C2FBC92923E3}" type="slidenum">
              <a:rPr lang="en-IN" smtClean="0"/>
              <a:pPr/>
              <a:t>7</a:t>
            </a:fld>
            <a:endParaRPr lang="en-IN"/>
          </a:p>
        </p:txBody>
      </p:sp>
      <p:sp>
        <p:nvSpPr>
          <p:cNvPr id="6" name="Footer Placeholder 5"/>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2398011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2E32DE-7A72-B189-47F2-AE4EDA78D21D}"/>
              </a:ext>
            </a:extLst>
          </p:cNvPr>
          <p:cNvSpPr>
            <a:spLocks noGrp="1"/>
          </p:cNvSpPr>
          <p:nvPr>
            <p:ph type="title"/>
          </p:nvPr>
        </p:nvSpPr>
        <p:spPr>
          <a:xfrm>
            <a:off x="483326" y="430440"/>
            <a:ext cx="10596154" cy="1325563"/>
          </a:xfrm>
        </p:spPr>
        <p:txBody>
          <a:bodyPr>
            <a:normAutofit/>
          </a:bodyPr>
          <a:lstStyle/>
          <a:p>
            <a:r>
              <a:rPr lang="en" sz="2400" b="1" u="sng" dirty="0" smtClean="0">
                <a:solidFill>
                  <a:schemeClr val="dk1"/>
                </a:solidFill>
                <a:latin typeface="Times New Roman" panose="02020603050405020304" pitchFamily="18" charset="0"/>
                <a:ea typeface="Merriweather"/>
                <a:cs typeface="Times New Roman" panose="02020603050405020304" pitchFamily="18" charset="0"/>
                <a:sym typeface="Merriweather"/>
              </a:rPr>
              <a:t/>
            </a:r>
            <a:br>
              <a:rPr lang="en" sz="2400" b="1" u="sng" dirty="0" smtClean="0">
                <a:solidFill>
                  <a:schemeClr val="dk1"/>
                </a:solidFill>
                <a:latin typeface="Times New Roman" panose="02020603050405020304" pitchFamily="18" charset="0"/>
                <a:ea typeface="Merriweather"/>
                <a:cs typeface="Times New Roman" panose="02020603050405020304" pitchFamily="18" charset="0"/>
                <a:sym typeface="Merriweather"/>
              </a:rPr>
            </a:br>
            <a:r>
              <a:rPr lang="en" sz="2800" b="1" u="sng" dirty="0" smtClean="0">
                <a:solidFill>
                  <a:schemeClr val="dk1"/>
                </a:solidFill>
                <a:latin typeface="Times New Roman" panose="02020603050405020304" pitchFamily="18" charset="0"/>
                <a:ea typeface="Merriweather"/>
                <a:cs typeface="Times New Roman" panose="02020603050405020304" pitchFamily="18" charset="0"/>
                <a:sym typeface="Merriweather"/>
              </a:rPr>
              <a:t>Thruster </a:t>
            </a:r>
            <a:r>
              <a:rPr lang="en" sz="2800" b="1" u="sng" dirty="0">
                <a:solidFill>
                  <a:schemeClr val="dk1"/>
                </a:solidFill>
                <a:latin typeface="Times New Roman" panose="02020603050405020304" pitchFamily="18" charset="0"/>
                <a:ea typeface="Merriweather"/>
                <a:cs typeface="Times New Roman" panose="02020603050405020304" pitchFamily="18" charset="0"/>
                <a:sym typeface="Merriweather"/>
              </a:rPr>
              <a:t>used for EP in </a:t>
            </a:r>
            <a:r>
              <a:rPr lang="en" sz="2800" b="1" u="sng" dirty="0" smtClean="0">
                <a:solidFill>
                  <a:schemeClr val="dk1"/>
                </a:solidFill>
                <a:latin typeface="Times New Roman" panose="02020603050405020304" pitchFamily="18" charset="0"/>
                <a:ea typeface="Merriweather"/>
                <a:cs typeface="Times New Roman" panose="02020603050405020304" pitchFamily="18" charset="0"/>
                <a:sym typeface="Merriweather"/>
              </a:rPr>
              <a:t>Space(Vacuum)</a:t>
            </a:r>
            <a:r>
              <a:rPr lang="en" sz="2800" b="1" dirty="0" smtClean="0">
                <a:solidFill>
                  <a:schemeClr val="dk1"/>
                </a:solidFill>
                <a:latin typeface="Times New Roman" panose="02020603050405020304" pitchFamily="18" charset="0"/>
                <a:ea typeface="Merriweather"/>
                <a:cs typeface="Times New Roman" panose="02020603050405020304" pitchFamily="18" charset="0"/>
                <a:sym typeface="Merriweather"/>
              </a:rPr>
              <a:t>:</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xmlns="" id="{4B076C11-39CB-C291-709D-4BBBDB499E33}"/>
              </a:ext>
            </a:extLst>
          </p:cNvPr>
          <p:cNvSpPr>
            <a:spLocks noGrp="1"/>
          </p:cNvSpPr>
          <p:nvPr>
            <p:ph idx="1"/>
          </p:nvPr>
        </p:nvSpPr>
        <p:spPr>
          <a:xfrm>
            <a:off x="535577" y="1825625"/>
            <a:ext cx="5076515" cy="4170729"/>
          </a:xfrm>
        </p:spPr>
        <p:txBody>
          <a:bodyPr>
            <a:normAutofit/>
          </a:bodyPr>
          <a:lstStyle/>
          <a:p>
            <a:pPr>
              <a:lnSpc>
                <a:spcPct val="150000"/>
              </a:lnSpc>
            </a:pPr>
            <a:r>
              <a:rPr lang="en-US" sz="2000" dirty="0">
                <a:latin typeface="Times New Roman" panose="02020603050405020304" pitchFamily="18" charset="0"/>
                <a:cs typeface="Times New Roman" panose="02020603050405020304" pitchFamily="18" charset="0"/>
              </a:rPr>
              <a:t>As there is vacuum in space there is need for a propellant to generate thrust.</a:t>
            </a:r>
          </a:p>
          <a:p>
            <a:pPr>
              <a:lnSpc>
                <a:spcPct val="150000"/>
              </a:lnSpc>
            </a:pPr>
            <a:r>
              <a:rPr lang="en-US" sz="2000" dirty="0">
                <a:latin typeface="Times New Roman" panose="02020603050405020304" pitchFamily="18" charset="0"/>
                <a:cs typeface="Times New Roman" panose="02020603050405020304" pitchFamily="18" charset="0"/>
              </a:rPr>
              <a:t>Noble gases are used because of their neutral nature.</a:t>
            </a:r>
          </a:p>
          <a:p>
            <a:pPr>
              <a:lnSpc>
                <a:spcPct val="150000"/>
              </a:lnSpc>
            </a:pPr>
            <a:r>
              <a:rPr lang="en-US" sz="2000" dirty="0">
                <a:latin typeface="Times New Roman" panose="02020603050405020304" pitchFamily="18" charset="0"/>
                <a:cs typeface="Times New Roman" panose="02020603050405020304" pitchFamily="18" charset="0"/>
              </a:rPr>
              <a:t>Hence, Xenon is used.</a:t>
            </a:r>
          </a:p>
          <a:p>
            <a:pPr>
              <a:lnSpc>
                <a:spcPct val="150000"/>
              </a:lnSpc>
            </a:pPr>
            <a:r>
              <a:rPr lang="en-US" sz="2000" dirty="0">
                <a:latin typeface="Times New Roman" panose="02020603050405020304" pitchFamily="18" charset="0"/>
                <a:cs typeface="Times New Roman" panose="02020603050405020304" pitchFamily="18" charset="0"/>
              </a:rPr>
              <a:t>Xenon is used among the other noble gases because it has high atomic mass which helps to generate more thrust.</a:t>
            </a:r>
          </a:p>
          <a:p>
            <a:endParaRPr lang="en-IN" dirty="0"/>
          </a:p>
        </p:txBody>
      </p:sp>
      <p:pic>
        <p:nvPicPr>
          <p:cNvPr id="4" name="Google Shape;265;p36">
            <a:extLst>
              <a:ext uri="{FF2B5EF4-FFF2-40B4-BE49-F238E27FC236}">
                <a16:creationId xmlns:a16="http://schemas.microsoft.com/office/drawing/2014/main" xmlns="" id="{61812445-5EB0-D7CD-7E3A-E664C043A7C1}"/>
              </a:ext>
            </a:extLst>
          </p:cNvPr>
          <p:cNvPicPr preferRelativeResize="0"/>
          <p:nvPr/>
        </p:nvPicPr>
        <p:blipFill>
          <a:blip r:embed="rId2">
            <a:alphaModFix/>
          </a:blip>
          <a:stretch>
            <a:fillRect/>
          </a:stretch>
        </p:blipFill>
        <p:spPr>
          <a:xfrm>
            <a:off x="5612092" y="1825625"/>
            <a:ext cx="5326749" cy="3978700"/>
          </a:xfrm>
          <a:prstGeom prst="rect">
            <a:avLst/>
          </a:prstGeom>
          <a:noFill/>
          <a:ln>
            <a:noFill/>
          </a:ln>
        </p:spPr>
      </p:pic>
      <p:sp>
        <p:nvSpPr>
          <p:cNvPr id="5" name="Google Shape;266;p36">
            <a:extLst>
              <a:ext uri="{FF2B5EF4-FFF2-40B4-BE49-F238E27FC236}">
                <a16:creationId xmlns:a16="http://schemas.microsoft.com/office/drawing/2014/main" xmlns="" id="{D2B18C7F-714F-983C-9FDE-8CC124707192}"/>
              </a:ext>
            </a:extLst>
          </p:cNvPr>
          <p:cNvSpPr txBox="1"/>
          <p:nvPr/>
        </p:nvSpPr>
        <p:spPr>
          <a:xfrm>
            <a:off x="5409910" y="5207887"/>
            <a:ext cx="4976074" cy="4616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b="1" u="sng" dirty="0">
                <a:latin typeface="Calibri"/>
                <a:ea typeface="Calibri"/>
                <a:cs typeface="Calibri"/>
                <a:sym typeface="Calibri"/>
              </a:rPr>
              <a:t>ION THRUSTER</a:t>
            </a:r>
            <a:endParaRPr sz="1800" b="1" u="sng" dirty="0">
              <a:latin typeface="Calibri"/>
              <a:ea typeface="Calibri"/>
              <a:cs typeface="Calibri"/>
              <a:sym typeface="Calibri"/>
            </a:endParaRPr>
          </a:p>
        </p:txBody>
      </p:sp>
      <p:sp>
        <p:nvSpPr>
          <p:cNvPr id="6" name="Date Placeholder 5"/>
          <p:cNvSpPr>
            <a:spLocks noGrp="1"/>
          </p:cNvSpPr>
          <p:nvPr>
            <p:ph type="dt" sz="half" idx="10"/>
          </p:nvPr>
        </p:nvSpPr>
        <p:spPr/>
        <p:txBody>
          <a:bodyPr/>
          <a:lstStyle/>
          <a:p>
            <a:fld id="{8A0CEF25-930D-48BC-9A3D-1D1A3120F985}" type="datetime1">
              <a:rPr lang="en-IN" smtClean="0"/>
              <a:pPr/>
              <a:t>30-05-2022</a:t>
            </a:fld>
            <a:endParaRPr lang="en-IN"/>
          </a:p>
        </p:txBody>
      </p:sp>
      <p:sp>
        <p:nvSpPr>
          <p:cNvPr id="7" name="Slide Number Placeholder 6"/>
          <p:cNvSpPr>
            <a:spLocks noGrp="1"/>
          </p:cNvSpPr>
          <p:nvPr>
            <p:ph type="sldNum" sz="quarter" idx="12"/>
          </p:nvPr>
        </p:nvSpPr>
        <p:spPr/>
        <p:txBody>
          <a:bodyPr/>
          <a:lstStyle/>
          <a:p>
            <a:fld id="{ED149FB6-D204-4D7C-BC69-C2FBC92923E3}" type="slidenum">
              <a:rPr lang="en-IN" smtClean="0"/>
              <a:pPr/>
              <a:t>8</a:t>
            </a:fld>
            <a:endParaRPr lang="en-IN"/>
          </a:p>
        </p:txBody>
      </p:sp>
      <p:sp>
        <p:nvSpPr>
          <p:cNvPr id="8" name="Footer Placeholder 7"/>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1901820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E181BA4-DB56-66DB-A4C1-6EF60241739E}"/>
              </a:ext>
            </a:extLst>
          </p:cNvPr>
          <p:cNvSpPr>
            <a:spLocks noGrp="1"/>
          </p:cNvSpPr>
          <p:nvPr>
            <p:ph type="title"/>
          </p:nvPr>
        </p:nvSpPr>
        <p:spPr>
          <a:xfrm>
            <a:off x="838200" y="127732"/>
            <a:ext cx="10515600" cy="1325563"/>
          </a:xfrm>
        </p:spPr>
        <p:txBody>
          <a:bodyPr>
            <a:normAutofit/>
          </a:bodyPr>
          <a:lstStyle/>
          <a:p>
            <a:pPr algn="ctr"/>
            <a:r>
              <a:rPr lang="en-IN" sz="3200" b="1" u="sng" dirty="0">
                <a:latin typeface="Times New Roman" panose="02020603050405020304" pitchFamily="18" charset="0"/>
                <a:cs typeface="Times New Roman" panose="02020603050405020304" pitchFamily="18" charset="0"/>
              </a:rPr>
              <a:t>LITERATURE REVIEW</a:t>
            </a:r>
          </a:p>
        </p:txBody>
      </p:sp>
      <p:graphicFrame>
        <p:nvGraphicFramePr>
          <p:cNvPr id="4" name="Table 4">
            <a:extLst>
              <a:ext uri="{FF2B5EF4-FFF2-40B4-BE49-F238E27FC236}">
                <a16:creationId xmlns:a16="http://schemas.microsoft.com/office/drawing/2014/main" xmlns="" id="{24D72A33-F95E-DF27-0547-166A6292E3EC}"/>
              </a:ext>
            </a:extLst>
          </p:cNvPr>
          <p:cNvGraphicFramePr>
            <a:graphicFrameLocks noGrp="1"/>
          </p:cNvGraphicFramePr>
          <p:nvPr>
            <p:ph idx="1"/>
            <p:extLst>
              <p:ext uri="{D42A27DB-BD31-4B8C-83A1-F6EECF244321}">
                <p14:modId xmlns:p14="http://schemas.microsoft.com/office/powerpoint/2010/main" xmlns="" val="2403884859"/>
              </p:ext>
            </p:extLst>
          </p:nvPr>
        </p:nvGraphicFramePr>
        <p:xfrm>
          <a:off x="838200" y="1274885"/>
          <a:ext cx="10515600" cy="5051083"/>
        </p:xfrm>
        <a:graphic>
          <a:graphicData uri="http://schemas.openxmlformats.org/drawingml/2006/table">
            <a:tbl>
              <a:tblPr firstRow="1" bandRow="1">
                <a:tableStyleId>{5C22544A-7EE6-4342-B048-85BDC9FD1C3A}</a:tableStyleId>
              </a:tblPr>
              <a:tblGrid>
                <a:gridCol w="2103120">
                  <a:extLst>
                    <a:ext uri="{9D8B030D-6E8A-4147-A177-3AD203B41FA5}">
                      <a16:colId xmlns:a16="http://schemas.microsoft.com/office/drawing/2014/main" xmlns="" val="1658290059"/>
                    </a:ext>
                  </a:extLst>
                </a:gridCol>
                <a:gridCol w="2103120">
                  <a:extLst>
                    <a:ext uri="{9D8B030D-6E8A-4147-A177-3AD203B41FA5}">
                      <a16:colId xmlns:a16="http://schemas.microsoft.com/office/drawing/2014/main" xmlns="" val="3762610341"/>
                    </a:ext>
                  </a:extLst>
                </a:gridCol>
                <a:gridCol w="2103120">
                  <a:extLst>
                    <a:ext uri="{9D8B030D-6E8A-4147-A177-3AD203B41FA5}">
                      <a16:colId xmlns:a16="http://schemas.microsoft.com/office/drawing/2014/main" xmlns="" val="2067451366"/>
                    </a:ext>
                  </a:extLst>
                </a:gridCol>
                <a:gridCol w="2103120">
                  <a:extLst>
                    <a:ext uri="{9D8B030D-6E8A-4147-A177-3AD203B41FA5}">
                      <a16:colId xmlns:a16="http://schemas.microsoft.com/office/drawing/2014/main" xmlns="" val="2334686804"/>
                    </a:ext>
                  </a:extLst>
                </a:gridCol>
                <a:gridCol w="2103120">
                  <a:extLst>
                    <a:ext uri="{9D8B030D-6E8A-4147-A177-3AD203B41FA5}">
                      <a16:colId xmlns:a16="http://schemas.microsoft.com/office/drawing/2014/main" xmlns="" val="1309405890"/>
                    </a:ext>
                  </a:extLst>
                </a:gridCol>
              </a:tblGrid>
              <a:tr h="0">
                <a:tc>
                  <a:txBody>
                    <a:bodyPr/>
                    <a:lstStyle/>
                    <a:p>
                      <a:r>
                        <a:rPr lang="en-IN" dirty="0"/>
                        <a:t>Sr No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itchFamily="18" charset="0"/>
                          <a:cs typeface="Times New Roman" pitchFamily="18" charset="0"/>
                        </a:rPr>
                        <a:t>Name of</a:t>
                      </a:r>
                      <a:r>
                        <a:rPr lang="en-US" baseline="0" dirty="0">
                          <a:latin typeface="Times New Roman" pitchFamily="18" charset="0"/>
                          <a:cs typeface="Times New Roman" pitchFamily="18" charset="0"/>
                        </a:rPr>
                        <a:t> Author</a:t>
                      </a:r>
                      <a:endParaRPr lang="en-IN" dirty="0">
                        <a:latin typeface="Times New Roman" pitchFamily="18" charset="0"/>
                        <a:cs typeface="Times New Roman" pitchFamily="18" charset="0"/>
                      </a:endParaRP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cap="none" normalizeH="0" baseline="0" dirty="0">
                          <a:ln>
                            <a:noFill/>
                          </a:ln>
                          <a:solidFill>
                            <a:schemeClr val="bg1"/>
                          </a:solidFill>
                          <a:effectLst/>
                          <a:latin typeface="Times New Roman" pitchFamily="18" charset="0"/>
                          <a:cs typeface="Times New Roman" pitchFamily="18" charset="0"/>
                        </a:rPr>
                        <a:t>Title of the Paper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itchFamily="18" charset="0"/>
                          <a:cs typeface="Times New Roman" pitchFamily="18" charset="0"/>
                        </a:rPr>
                        <a:t>Work Carried out</a:t>
                      </a:r>
                      <a:endParaRPr lang="en-IN" dirty="0">
                        <a:latin typeface="Times New Roman" pitchFamily="18" charset="0"/>
                        <a:cs typeface="Times New Roman" pitchFamily="18" charset="0"/>
                      </a:endParaRP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itchFamily="18" charset="0"/>
                          <a:cs typeface="Times New Roman" pitchFamily="18" charset="0"/>
                        </a:rPr>
                        <a:t>Work Carried out</a:t>
                      </a:r>
                      <a:endParaRPr lang="en-IN" dirty="0">
                        <a:latin typeface="Times New Roman" pitchFamily="18" charset="0"/>
                        <a:cs typeface="Times New Roman" pitchFamily="18" charset="0"/>
                      </a:endParaRPr>
                    </a:p>
                    <a:p>
                      <a:endParaRPr lang="en-IN" dirty="0"/>
                    </a:p>
                  </a:txBody>
                  <a:tcPr/>
                </a:tc>
                <a:extLst>
                  <a:ext uri="{0D108BD9-81ED-4DB2-BD59-A6C34878D82A}">
                    <a16:rowId xmlns:a16="http://schemas.microsoft.com/office/drawing/2014/main" xmlns="" val="3269397707"/>
                  </a:ext>
                </a:extLst>
              </a:tr>
              <a:tr h="2856523">
                <a:tc>
                  <a:txBody>
                    <a:bodyPr/>
                    <a:lstStyle/>
                    <a:p>
                      <a:pPr algn="ctr"/>
                      <a:r>
                        <a:rPr lang="en-IN" sz="1600" dirty="0"/>
                        <a:t>1</a:t>
                      </a:r>
                    </a:p>
                  </a:txBody>
                  <a:tcPr/>
                </a:tc>
                <a:tc>
                  <a:txBody>
                    <a:bodyPr/>
                    <a:lstStyle/>
                    <a:p>
                      <a:r>
                        <a:rPr lang="de-DE" sz="1600" dirty="0"/>
                        <a:t>K.HOLSTE, P.</a:t>
                      </a:r>
                    </a:p>
                    <a:p>
                      <a:r>
                        <a:rPr lang="de-DE" sz="1600" dirty="0"/>
                        <a:t>DIETZ, K.KIEL,</a:t>
                      </a:r>
                    </a:p>
                    <a:p>
                      <a:r>
                        <a:rPr lang="de-DE" sz="1600" dirty="0"/>
                        <a:t>S. SCHARMANN</a:t>
                      </a:r>
                      <a:endParaRPr lang="en-IN" sz="1600" dirty="0"/>
                    </a:p>
                  </a:txBody>
                  <a:tcPr/>
                </a:tc>
                <a:tc>
                  <a:txBody>
                    <a:bodyPr/>
                    <a:lstStyle/>
                    <a:p>
                      <a:r>
                        <a:rPr lang="en-US" sz="1600" dirty="0"/>
                        <a:t>Ion thrusters for electric</a:t>
                      </a:r>
                    </a:p>
                    <a:p>
                      <a:r>
                        <a:rPr lang="en-US" sz="1600" dirty="0"/>
                        <a:t>propulsion:- Scientific issues</a:t>
                      </a:r>
                    </a:p>
                    <a:p>
                      <a:r>
                        <a:rPr lang="en-US" sz="1600" dirty="0"/>
                        <a:t>developing a niche</a:t>
                      </a:r>
                    </a:p>
                    <a:p>
                      <a:r>
                        <a:rPr lang="en-US" sz="1600" dirty="0"/>
                        <a:t>technology into a game</a:t>
                      </a:r>
                    </a:p>
                    <a:p>
                      <a:r>
                        <a:rPr lang="en-US" sz="1600" dirty="0"/>
                        <a:t>changer</a:t>
                      </a:r>
                      <a:endParaRPr lang="en-IN" sz="1600" dirty="0"/>
                    </a:p>
                  </a:txBody>
                  <a:tcPr/>
                </a:tc>
                <a:tc>
                  <a:txBody>
                    <a:bodyPr/>
                    <a:lstStyle/>
                    <a:p>
                      <a:r>
                        <a:rPr lang="en-US" sz="1600" dirty="0"/>
                        <a:t>18 may 2020 &amp;</a:t>
                      </a:r>
                    </a:p>
                    <a:p>
                      <a:r>
                        <a:rPr lang="en-US" sz="1600" dirty="0"/>
                        <a:t>Creative Commons</a:t>
                      </a:r>
                    </a:p>
                    <a:p>
                      <a:r>
                        <a:rPr lang="en-US" sz="1600" dirty="0"/>
                        <a:t>Attribution</a:t>
                      </a:r>
                      <a:endParaRPr lang="en-IN" sz="1600" dirty="0"/>
                    </a:p>
                  </a:txBody>
                  <a:tcPr/>
                </a:tc>
                <a:tc>
                  <a:txBody>
                    <a:bodyPr/>
                    <a:lstStyle/>
                    <a:p>
                      <a:r>
                        <a:rPr lang="en-US" sz="1600" dirty="0"/>
                        <a:t>Research heavily leaned</a:t>
                      </a:r>
                    </a:p>
                    <a:p>
                      <a:r>
                        <a:rPr lang="en-US" sz="1600" dirty="0"/>
                        <a:t>on electric propulsion</a:t>
                      </a:r>
                    </a:p>
                    <a:p>
                      <a:r>
                        <a:rPr lang="en-US" sz="1600" dirty="0"/>
                        <a:t>system and provides</a:t>
                      </a:r>
                    </a:p>
                    <a:p>
                      <a:r>
                        <a:rPr lang="en-US" sz="1600" dirty="0"/>
                        <a:t>alternative for current</a:t>
                      </a:r>
                    </a:p>
                    <a:p>
                      <a:r>
                        <a:rPr lang="en-US" sz="1600" dirty="0"/>
                        <a:t>existing hall thrusters and</a:t>
                      </a:r>
                    </a:p>
                    <a:p>
                      <a:r>
                        <a:rPr lang="en-US" sz="1600" dirty="0"/>
                        <a:t>does same for</a:t>
                      </a:r>
                    </a:p>
                    <a:p>
                      <a:r>
                        <a:rPr lang="en-US" sz="1600" dirty="0"/>
                        <a:t>propellants</a:t>
                      </a:r>
                      <a:endParaRPr lang="en-IN" sz="1600" dirty="0"/>
                    </a:p>
                  </a:txBody>
                  <a:tcPr/>
                </a:tc>
                <a:extLst>
                  <a:ext uri="{0D108BD9-81ED-4DB2-BD59-A6C34878D82A}">
                    <a16:rowId xmlns:a16="http://schemas.microsoft.com/office/drawing/2014/main" xmlns="" val="3755642518"/>
                  </a:ext>
                </a:extLst>
              </a:tr>
              <a:tr h="1354210">
                <a:tc>
                  <a:txBody>
                    <a:bodyPr/>
                    <a:lstStyle/>
                    <a:p>
                      <a:pPr algn="ctr"/>
                      <a:r>
                        <a:rPr lang="en-IN" sz="1600" dirty="0"/>
                        <a:t>2</a:t>
                      </a:r>
                    </a:p>
                  </a:txBody>
                  <a:tcPr/>
                </a:tc>
                <a:tc>
                  <a:txBody>
                    <a:bodyPr/>
                    <a:lstStyle/>
                    <a:p>
                      <a:r>
                        <a:rPr lang="en-US" sz="1600" dirty="0"/>
                        <a:t>Stephane </a:t>
                      </a:r>
                      <a:r>
                        <a:rPr lang="en-US" sz="1600" dirty="0" err="1"/>
                        <a:t>Mazouffre</a:t>
                      </a:r>
                      <a:endParaRPr lang="en-US" sz="1600" dirty="0"/>
                    </a:p>
                    <a:p>
                      <a:r>
                        <a:rPr lang="en-US" sz="1600" dirty="0"/>
                        <a:t>(university of</a:t>
                      </a:r>
                    </a:p>
                    <a:p>
                      <a:r>
                        <a:rPr lang="en-US" sz="1600" dirty="0"/>
                        <a:t>Orleans)</a:t>
                      </a:r>
                      <a:endParaRPr lang="en-IN" sz="1600" dirty="0"/>
                    </a:p>
                  </a:txBody>
                  <a:tcPr/>
                </a:tc>
                <a:tc>
                  <a:txBody>
                    <a:bodyPr/>
                    <a:lstStyle/>
                    <a:p>
                      <a:r>
                        <a:rPr lang="en-US" sz="1600" dirty="0"/>
                        <a:t>Electric propulsion for</a:t>
                      </a:r>
                    </a:p>
                    <a:p>
                      <a:r>
                        <a:rPr lang="en-US" sz="1600" dirty="0"/>
                        <a:t>satellites and spacecraft:</a:t>
                      </a:r>
                    </a:p>
                    <a:p>
                      <a:r>
                        <a:rPr lang="en-US" sz="1600" dirty="0"/>
                        <a:t>established technologies and</a:t>
                      </a:r>
                    </a:p>
                    <a:p>
                      <a:r>
                        <a:rPr lang="en-US" sz="1600" dirty="0"/>
                        <a:t>novel approaches</a:t>
                      </a:r>
                      <a:endParaRPr lang="en-IN" sz="1600" dirty="0"/>
                    </a:p>
                  </a:txBody>
                  <a:tcPr/>
                </a:tc>
                <a:tc>
                  <a:txBody>
                    <a:bodyPr/>
                    <a:lstStyle/>
                    <a:p>
                      <a:r>
                        <a:rPr lang="en-US" sz="1600" dirty="0"/>
                        <a:t>Published on 6th</a:t>
                      </a:r>
                    </a:p>
                    <a:p>
                      <a:r>
                        <a:rPr lang="en-US" sz="1600" dirty="0"/>
                        <a:t>April 2016</a:t>
                      </a:r>
                      <a:endParaRPr lang="en-IN" sz="1600" dirty="0"/>
                    </a:p>
                  </a:txBody>
                  <a:tcPr/>
                </a:tc>
                <a:tc>
                  <a:txBody>
                    <a:bodyPr/>
                    <a:lstStyle/>
                    <a:p>
                      <a:r>
                        <a:rPr lang="en-US" sz="1600" dirty="0"/>
                        <a:t>Uses of Electric</a:t>
                      </a:r>
                    </a:p>
                    <a:p>
                      <a:r>
                        <a:rPr lang="en-US" sz="1600" dirty="0"/>
                        <a:t>propulsion in space</a:t>
                      </a:r>
                    </a:p>
                    <a:p>
                      <a:r>
                        <a:rPr lang="en-US" sz="1600" dirty="0"/>
                        <a:t>crafts for outer space</a:t>
                      </a:r>
                    </a:p>
                    <a:p>
                      <a:r>
                        <a:rPr lang="en-US" sz="1600" dirty="0"/>
                        <a:t>missions and exploring</a:t>
                      </a:r>
                    </a:p>
                    <a:p>
                      <a:r>
                        <a:rPr lang="en-US" sz="1600" dirty="0"/>
                        <a:t>the universe.</a:t>
                      </a:r>
                      <a:endParaRPr lang="en-IN" sz="1600" dirty="0"/>
                    </a:p>
                  </a:txBody>
                  <a:tcPr/>
                </a:tc>
                <a:extLst>
                  <a:ext uri="{0D108BD9-81ED-4DB2-BD59-A6C34878D82A}">
                    <a16:rowId xmlns:a16="http://schemas.microsoft.com/office/drawing/2014/main" xmlns="" val="3526396707"/>
                  </a:ext>
                </a:extLst>
              </a:tr>
            </a:tbl>
          </a:graphicData>
        </a:graphic>
      </p:graphicFrame>
      <p:sp>
        <p:nvSpPr>
          <p:cNvPr id="5" name="Date Placeholder 4"/>
          <p:cNvSpPr>
            <a:spLocks noGrp="1"/>
          </p:cNvSpPr>
          <p:nvPr>
            <p:ph type="dt" sz="half" idx="10"/>
          </p:nvPr>
        </p:nvSpPr>
        <p:spPr/>
        <p:txBody>
          <a:bodyPr/>
          <a:lstStyle/>
          <a:p>
            <a:fld id="{ACE6B24B-D705-494D-8627-5D5A0EFB43B8}" type="datetime1">
              <a:rPr lang="en-IN" smtClean="0"/>
              <a:pPr/>
              <a:t>30-05-2022</a:t>
            </a:fld>
            <a:endParaRPr lang="en-IN"/>
          </a:p>
        </p:txBody>
      </p:sp>
      <p:sp>
        <p:nvSpPr>
          <p:cNvPr id="6" name="Slide Number Placeholder 5"/>
          <p:cNvSpPr>
            <a:spLocks noGrp="1"/>
          </p:cNvSpPr>
          <p:nvPr>
            <p:ph type="sldNum" sz="quarter" idx="12"/>
          </p:nvPr>
        </p:nvSpPr>
        <p:spPr/>
        <p:txBody>
          <a:bodyPr/>
          <a:lstStyle/>
          <a:p>
            <a:fld id="{ED149FB6-D204-4D7C-BC69-C2FBC92923E3}" type="slidenum">
              <a:rPr lang="en-IN" smtClean="0"/>
              <a:pPr/>
              <a:t>9</a:t>
            </a:fld>
            <a:endParaRPr lang="en-IN"/>
          </a:p>
        </p:txBody>
      </p:sp>
      <p:sp>
        <p:nvSpPr>
          <p:cNvPr id="7" name="Footer Placeholder 6"/>
          <p:cNvSpPr>
            <a:spLocks noGrp="1"/>
          </p:cNvSpPr>
          <p:nvPr>
            <p:ph type="ftr" sz="quarter" idx="11"/>
          </p:nvPr>
        </p:nvSpPr>
        <p:spPr/>
        <p:txBody>
          <a:bodyPr/>
          <a:lstStyle/>
          <a:p>
            <a:r>
              <a:rPr lang="en-US" smtClean="0"/>
              <a:t>Dhole Patil College of Engineering</a:t>
            </a:r>
            <a:endParaRPr lang="en-IN"/>
          </a:p>
        </p:txBody>
      </p:sp>
    </p:spTree>
    <p:extLst>
      <p:ext uri="{BB962C8B-B14F-4D97-AF65-F5344CB8AC3E}">
        <p14:creationId xmlns:p14="http://schemas.microsoft.com/office/powerpoint/2010/main" xmlns="" val="20595046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2237</TotalTime>
  <Words>3269</Words>
  <Application>Microsoft Office PowerPoint</Application>
  <PresentationFormat>Custom</PresentationFormat>
  <Paragraphs>371</Paragraphs>
  <Slides>32</Slides>
  <Notes>0</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Office Theme</vt:lpstr>
      <vt:lpstr>Slide 1</vt:lpstr>
      <vt:lpstr>ACKNOWLEDGEMENT </vt:lpstr>
      <vt:lpstr>ABSTRACT:</vt:lpstr>
      <vt:lpstr>Objective of The Project:</vt:lpstr>
      <vt:lpstr> METHODOLOGY:</vt:lpstr>
      <vt:lpstr>    INTRODUCTION:      What Is Electric Propulsion? </vt:lpstr>
      <vt:lpstr>  What Is An Ion Thruster? </vt:lpstr>
      <vt:lpstr> Thruster used for EP in Space(Vacuum):</vt:lpstr>
      <vt:lpstr>LITERATURE REVIEW</vt:lpstr>
      <vt:lpstr>Slide 10</vt:lpstr>
      <vt:lpstr> What Is Wimshurst Machine?</vt:lpstr>
      <vt:lpstr> Rough Sketch: </vt:lpstr>
      <vt:lpstr> Parts Of Wimshrusht Machine:</vt:lpstr>
      <vt:lpstr>Wimshurst  electrostatic generator Calculations:</vt:lpstr>
      <vt:lpstr>Slide 15</vt:lpstr>
      <vt:lpstr>Charge Generated:</vt:lpstr>
      <vt:lpstr>Slide 17</vt:lpstr>
      <vt:lpstr>Ion Velocity Calculation:</vt:lpstr>
      <vt:lpstr>Slide 19</vt:lpstr>
      <vt:lpstr>Experimental Setup:</vt:lpstr>
      <vt:lpstr>Slide 21</vt:lpstr>
      <vt:lpstr>MAKING OF WIMSHURST MACHINE:</vt:lpstr>
      <vt:lpstr>LEYDEN JARS:</vt:lpstr>
      <vt:lpstr> Small Scale Model For Representation Of  Electric Propulsion: </vt:lpstr>
      <vt:lpstr> Ion Thrust Generation Experiment:</vt:lpstr>
      <vt:lpstr>RESULT : </vt:lpstr>
      <vt:lpstr>DRAWBACKS:</vt:lpstr>
      <vt:lpstr> APPLICATIONS:  </vt:lpstr>
      <vt:lpstr>FEW BREAK-THROUGHS OF SPACE PROBES:</vt:lpstr>
      <vt:lpstr>Future Scopes:</vt:lpstr>
      <vt:lpstr> Conclusion:</vt:lpstr>
      <vt:lpstr> REFERENCES </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pawan vyas</dc:creator>
  <cp:lastModifiedBy>Mahesh Vaidya</cp:lastModifiedBy>
  <cp:revision>32</cp:revision>
  <dcterms:created xsi:type="dcterms:W3CDTF">2022-05-25T22:56:53Z</dcterms:created>
  <dcterms:modified xsi:type="dcterms:W3CDTF">2022-05-30T03:31:44Z</dcterms:modified>
</cp:coreProperties>
</file>

<file path=docProps/thumbnail.jpeg>
</file>